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70" r:id="rId4"/>
    <p:sldId id="267" r:id="rId5"/>
    <p:sldId id="268" r:id="rId6"/>
    <p:sldId id="269" r:id="rId7"/>
    <p:sldId id="271" r:id="rId8"/>
    <p:sldId id="257" r:id="rId9"/>
    <p:sldId id="258" r:id="rId10"/>
    <p:sldId id="259" r:id="rId11"/>
    <p:sldId id="261" r:id="rId12"/>
    <p:sldId id="260" r:id="rId13"/>
    <p:sldId id="262" r:id="rId14"/>
    <p:sldId id="263"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A7EF0-9786-4DD1-A404-5225804722F9}" type="datetimeFigureOut">
              <a:rPr lang="en-US" smtClean="0"/>
              <a:pPr/>
              <a:t>11/25/2013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429F1E-543C-4F7D-BE38-1584DE80AC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BA7EF0-9786-4DD1-A404-5225804722F9}" type="datetimeFigureOut">
              <a:rPr lang="en-US" smtClean="0"/>
              <a:pPr/>
              <a:t>11/25/2013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429F1E-543C-4F7D-BE38-1584DE80AC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Phineas_Gage"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5.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illiamcalvin.com/BrainForAllSeasons/img/bonoboLH-humanLH-viaTWD.gif"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Motion_(physics)"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en.wikipedia.org/wiki/Cortical_homunculus" TargetMode="External"/><Relationship Id="rId4" Type="http://schemas.openxmlformats.org/officeDocument/2006/relationships/hyperlink" Target="http://en.wikipedia.org/wiki/Somatosensory_syste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Homer's Brain"/>
          <p:cNvPicPr>
            <a:picLocks noGrp="1" noChangeAspect="1" noChangeArrowheads="1"/>
          </p:cNvPicPr>
          <p:nvPr>
            <p:ph/>
          </p:nvPr>
        </p:nvPicPr>
        <p:blipFill>
          <a:blip r:embed="rId2" cstate="print"/>
          <a:srcRect/>
          <a:stretch>
            <a:fillRect/>
          </a:stretch>
        </p:blipFill>
        <p:spPr bwMode="auto">
          <a:xfrm>
            <a:off x="2590800" y="381000"/>
            <a:ext cx="4014788" cy="4495800"/>
          </a:xfrm>
          <a:noFill/>
          <a:ln>
            <a:miter lim="800000"/>
            <a:headEnd/>
            <a:tailEnd/>
          </a:ln>
        </p:spPr>
      </p:pic>
      <p:sp>
        <p:nvSpPr>
          <p:cNvPr id="23558" name="Text Box 6"/>
          <p:cNvSpPr txBox="1">
            <a:spLocks noChangeArrowheads="1"/>
          </p:cNvSpPr>
          <p:nvPr/>
        </p:nvSpPr>
        <p:spPr bwMode="auto">
          <a:xfrm>
            <a:off x="1219200" y="5029200"/>
            <a:ext cx="7162800" cy="1098550"/>
          </a:xfrm>
          <a:prstGeom prst="rect">
            <a:avLst/>
          </a:prstGeom>
          <a:noFill/>
          <a:ln w="9525">
            <a:noFill/>
            <a:miter lim="800000"/>
            <a:headEnd/>
            <a:tailEnd/>
          </a:ln>
          <a:effectLst/>
        </p:spPr>
        <p:txBody>
          <a:bodyPr>
            <a:spAutoFit/>
          </a:bodyPr>
          <a:lstStyle/>
          <a:p>
            <a:pPr>
              <a:spcBef>
                <a:spcPct val="50000"/>
              </a:spcBef>
            </a:pPr>
            <a:r>
              <a:rPr lang="en-US" sz="6600" b="1">
                <a:latin typeface="Australian Sunrise" pitchFamily="2" charset="0"/>
                <a:ea typeface="GungsuhChe" pitchFamily="49" charset="-127"/>
              </a:rPr>
              <a:t>The Human Brain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685800" y="381000"/>
            <a:ext cx="7772400" cy="609600"/>
          </a:xfrm>
          <a:noFill/>
          <a:ln>
            <a:miter lim="800000"/>
            <a:headEnd/>
            <a:tailEnd/>
          </a:ln>
        </p:spPr>
        <p:txBody>
          <a:bodyPr vert="horz" wrap="square" lIns="91440" tIns="45720" rIns="91440" bIns="45720" numCol="1" anchor="t" anchorCtr="0" compatLnSpc="1">
            <a:prstTxWarp prst="textNoShape">
              <a:avLst/>
            </a:prstTxWarp>
            <a:normAutofit fontScale="90000"/>
          </a:bodyPr>
          <a:lstStyle/>
          <a:p>
            <a:r>
              <a:rPr lang="en-US" sz="3600" u="sng"/>
              <a:t>Lobes of the Brain - Parietal Lobe</a:t>
            </a:r>
            <a:endParaRPr lang="en-US"/>
          </a:p>
        </p:txBody>
      </p:sp>
      <p:sp>
        <p:nvSpPr>
          <p:cNvPr id="16387" name="Rectangle 3"/>
          <p:cNvSpPr>
            <a:spLocks noGrp="1" noChangeArrowheads="1"/>
          </p:cNvSpPr>
          <p:nvPr>
            <p:ph type="body" idx="1"/>
          </p:nvPr>
        </p:nvSpPr>
        <p:spPr bwMode="auto">
          <a:xfrm>
            <a:off x="304800" y="1219200"/>
            <a:ext cx="8153400" cy="990600"/>
          </a:xfrm>
          <a:noFill/>
          <a:ln>
            <a:miter lim="800000"/>
            <a:headEnd/>
            <a:tailEnd/>
          </a:ln>
        </p:spPr>
        <p:txBody>
          <a:bodyPr vert="horz" wrap="square" lIns="91440" tIns="45720" rIns="91440" bIns="45720" numCol="1" anchor="t" anchorCtr="0" compatLnSpc="1">
            <a:prstTxWarp prst="textNoShape">
              <a:avLst/>
            </a:prstTxWarp>
          </a:bodyPr>
          <a:lstStyle/>
          <a:p>
            <a:r>
              <a:rPr lang="en-US" sz="2800"/>
              <a:t>The Parietal Lobe of the brain is located deep to the Parietal Bone of the skull.</a:t>
            </a:r>
          </a:p>
        </p:txBody>
      </p:sp>
      <p:pic>
        <p:nvPicPr>
          <p:cNvPr id="16388" name="Picture 4"/>
          <p:cNvPicPr>
            <a:picLocks noChangeAspect="1" noChangeArrowheads="1"/>
          </p:cNvPicPr>
          <p:nvPr/>
        </p:nvPicPr>
        <p:blipFill>
          <a:blip r:embed="rId2" cstate="print"/>
          <a:srcRect l="35451" r="17017" b="48000"/>
          <a:stretch>
            <a:fillRect/>
          </a:stretch>
        </p:blipFill>
        <p:spPr bwMode="auto">
          <a:xfrm>
            <a:off x="5181600" y="3276600"/>
            <a:ext cx="3752850" cy="3354388"/>
          </a:xfrm>
          <a:prstGeom prst="rect">
            <a:avLst/>
          </a:prstGeom>
          <a:noFill/>
        </p:spPr>
      </p:pic>
      <p:sp>
        <p:nvSpPr>
          <p:cNvPr id="16389" name="Text Box 5"/>
          <p:cNvSpPr txBox="1">
            <a:spLocks noChangeArrowheads="1"/>
          </p:cNvSpPr>
          <p:nvPr/>
        </p:nvSpPr>
        <p:spPr bwMode="auto">
          <a:xfrm>
            <a:off x="304800" y="2438400"/>
            <a:ext cx="8534400" cy="519113"/>
          </a:xfrm>
          <a:prstGeom prst="rect">
            <a:avLst/>
          </a:prstGeom>
          <a:noFill/>
          <a:ln w="9525">
            <a:noFill/>
            <a:miter lim="800000"/>
            <a:headEnd/>
            <a:tailEnd/>
          </a:ln>
          <a:effectLst/>
        </p:spPr>
        <p:txBody>
          <a:bodyPr>
            <a:spAutoFit/>
          </a:bodyPr>
          <a:lstStyle/>
          <a:p>
            <a:pPr>
              <a:buFontTx/>
              <a:buChar char="•"/>
            </a:pPr>
            <a:r>
              <a:rPr lang="en-US" sz="2800"/>
              <a:t>  It plays a major role in the following functions/actions:</a:t>
            </a:r>
          </a:p>
        </p:txBody>
      </p:sp>
      <p:sp>
        <p:nvSpPr>
          <p:cNvPr id="16390" name="Text Box 6"/>
          <p:cNvSpPr txBox="1">
            <a:spLocks noChangeArrowheads="1"/>
          </p:cNvSpPr>
          <p:nvPr/>
        </p:nvSpPr>
        <p:spPr bwMode="auto">
          <a:xfrm>
            <a:off x="533400" y="3200400"/>
            <a:ext cx="5105400" cy="707886"/>
          </a:xfrm>
          <a:prstGeom prst="rect">
            <a:avLst/>
          </a:prstGeom>
          <a:noFill/>
          <a:ln w="9525">
            <a:noFill/>
            <a:miter lim="800000"/>
            <a:headEnd/>
            <a:tailEnd/>
          </a:ln>
          <a:effectLst/>
        </p:spPr>
        <p:txBody>
          <a:bodyPr>
            <a:spAutoFit/>
          </a:bodyPr>
          <a:lstStyle/>
          <a:p>
            <a:r>
              <a:rPr lang="en-US" dirty="0"/>
              <a:t>- </a:t>
            </a:r>
            <a:r>
              <a:rPr lang="en-US" sz="2000" dirty="0" smtClean="0">
                <a:latin typeface="Verdana" pitchFamily="34" charset="0"/>
              </a:rPr>
              <a:t>Process stimuli related to touch,  </a:t>
            </a:r>
          </a:p>
          <a:p>
            <a:r>
              <a:rPr lang="en-US" sz="2000" dirty="0">
                <a:latin typeface="Verdana" pitchFamily="34" charset="0"/>
              </a:rPr>
              <a:t> </a:t>
            </a:r>
            <a:r>
              <a:rPr lang="en-US" sz="2000" dirty="0" smtClean="0">
                <a:latin typeface="Verdana" pitchFamily="34" charset="0"/>
              </a:rPr>
              <a:t>    pressure, temperature, and pain</a:t>
            </a:r>
            <a:endParaRPr lang="en-US" sz="2000" dirty="0">
              <a:latin typeface="Verdana" pitchFamily="34" charset="0"/>
            </a:endParaRPr>
          </a:p>
        </p:txBody>
      </p:sp>
      <p:sp>
        <p:nvSpPr>
          <p:cNvPr id="16391" name="Text Box 7"/>
          <p:cNvSpPr txBox="1">
            <a:spLocks noChangeArrowheads="1"/>
          </p:cNvSpPr>
          <p:nvPr/>
        </p:nvSpPr>
        <p:spPr bwMode="auto">
          <a:xfrm>
            <a:off x="533400" y="3886200"/>
            <a:ext cx="4724400" cy="1330325"/>
          </a:xfrm>
          <a:prstGeom prst="rect">
            <a:avLst/>
          </a:prstGeom>
          <a:noFill/>
          <a:ln w="9525">
            <a:noFill/>
            <a:miter lim="800000"/>
            <a:headEnd/>
            <a:tailEnd/>
          </a:ln>
          <a:effectLst/>
        </p:spPr>
        <p:txBody>
          <a:bodyPr>
            <a:spAutoFit/>
          </a:bodyPr>
          <a:lstStyle/>
          <a:p>
            <a:pPr>
              <a:buFontTx/>
              <a:buChar char="-"/>
            </a:pPr>
            <a:r>
              <a:rPr lang="en-US" sz="2000">
                <a:latin typeface="Verdana" pitchFamily="34" charset="0"/>
              </a:rPr>
              <a:t> Spatial awareness and perception</a:t>
            </a:r>
          </a:p>
          <a:p>
            <a:pPr lvl="1"/>
            <a:r>
              <a:rPr lang="en-US" sz="2000">
                <a:latin typeface="Verdana" pitchFamily="34" charset="0"/>
              </a:rPr>
              <a:t>(Proprioception - Awareness of body/ body parts in space and in relation to each other)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9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9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3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16389" grpId="0"/>
      <p:bldP spid="16391"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4000" u="sng"/>
              <a:t>Lobes of the Brain – Temporal Lobe</a:t>
            </a:r>
            <a:endParaRPr lang="en-US" sz="4000"/>
          </a:p>
        </p:txBody>
      </p:sp>
      <p:sp>
        <p:nvSpPr>
          <p:cNvPr id="33795" name="Rectangle 3"/>
          <p:cNvSpPr>
            <a:spLocks noGrp="1" noChangeArrowheads="1"/>
          </p:cNvSpPr>
          <p:nvPr>
            <p:ph type="body" sz="half" idx="1"/>
          </p:nvPr>
        </p:nvSpPr>
        <p:spPr bwMode="auto">
          <a:xfrm>
            <a:off x="228600" y="1295400"/>
            <a:ext cx="8458200" cy="1143000"/>
          </a:xfrm>
          <a:noFill/>
          <a:ln>
            <a:miter lim="800000"/>
            <a:headEnd/>
            <a:tailEnd/>
          </a:ln>
        </p:spPr>
        <p:txBody>
          <a:bodyPr vert="horz" wrap="square" lIns="91440" tIns="45720" rIns="91440" bIns="45720" numCol="1" anchor="t" anchorCtr="0" compatLnSpc="1">
            <a:prstTxWarp prst="textNoShape">
              <a:avLst/>
            </a:prstTxWarp>
          </a:bodyPr>
          <a:lstStyle/>
          <a:p>
            <a:r>
              <a:rPr lang="en-US" sz="3000"/>
              <a:t>The Temporal Lobes are located on the sides of the brain, deep to the Temporal Bones of the skull.</a:t>
            </a:r>
          </a:p>
        </p:txBody>
      </p:sp>
      <p:sp>
        <p:nvSpPr>
          <p:cNvPr id="33796" name="Text Box 4"/>
          <p:cNvSpPr txBox="1">
            <a:spLocks noChangeArrowheads="1"/>
          </p:cNvSpPr>
          <p:nvPr/>
        </p:nvSpPr>
        <p:spPr bwMode="auto">
          <a:xfrm>
            <a:off x="304800" y="2590800"/>
            <a:ext cx="4495800" cy="1006475"/>
          </a:xfrm>
          <a:prstGeom prst="rect">
            <a:avLst/>
          </a:prstGeom>
          <a:noFill/>
          <a:ln w="9525">
            <a:noFill/>
            <a:miter lim="800000"/>
            <a:headEnd/>
            <a:tailEnd/>
          </a:ln>
          <a:effectLst/>
        </p:spPr>
        <p:txBody>
          <a:bodyPr>
            <a:spAutoFit/>
          </a:bodyPr>
          <a:lstStyle/>
          <a:p>
            <a:pPr>
              <a:buFontTx/>
              <a:buChar char="•"/>
            </a:pPr>
            <a:r>
              <a:rPr lang="en-US"/>
              <a:t> </a:t>
            </a:r>
            <a:r>
              <a:rPr lang="en-US" sz="3000"/>
              <a:t>They play an integral role in the following functions:</a:t>
            </a:r>
            <a:endParaRPr lang="en-US" sz="2800"/>
          </a:p>
        </p:txBody>
      </p:sp>
      <p:pic>
        <p:nvPicPr>
          <p:cNvPr id="33797" name="Picture 5" descr="1-8"/>
          <p:cNvPicPr>
            <a:picLocks noGrp="1" noChangeAspect="1" noChangeArrowheads="1"/>
          </p:cNvPicPr>
          <p:nvPr>
            <p:ph sz="half" idx="2"/>
          </p:nvPr>
        </p:nvPicPr>
        <p:blipFill>
          <a:blip r:embed="rId2" cstate="print"/>
          <a:srcRect l="14771" t="33333" r="19202" b="3334"/>
          <a:stretch>
            <a:fillRect/>
          </a:stretch>
        </p:blipFill>
        <p:spPr bwMode="auto">
          <a:xfrm>
            <a:off x="4724400" y="2895600"/>
            <a:ext cx="4108450" cy="3600450"/>
          </a:xfrm>
          <a:noFill/>
          <a:ln>
            <a:miter lim="800000"/>
            <a:headEnd/>
            <a:tailEnd/>
          </a:ln>
        </p:spPr>
      </p:pic>
      <p:sp>
        <p:nvSpPr>
          <p:cNvPr id="33799" name="Text Box 7"/>
          <p:cNvSpPr txBox="1">
            <a:spLocks noChangeArrowheads="1"/>
          </p:cNvSpPr>
          <p:nvPr/>
        </p:nvSpPr>
        <p:spPr bwMode="auto">
          <a:xfrm>
            <a:off x="381000" y="3657600"/>
            <a:ext cx="2590800" cy="519113"/>
          </a:xfrm>
          <a:prstGeom prst="rect">
            <a:avLst/>
          </a:prstGeom>
          <a:noFill/>
          <a:ln w="9525">
            <a:noFill/>
            <a:miter lim="800000"/>
            <a:headEnd/>
            <a:tailEnd/>
          </a:ln>
          <a:effectLst/>
        </p:spPr>
        <p:txBody>
          <a:bodyPr>
            <a:spAutoFit/>
          </a:bodyPr>
          <a:lstStyle/>
          <a:p>
            <a:pPr lvl="1">
              <a:buFontTx/>
              <a:buChar char="-"/>
            </a:pPr>
            <a:r>
              <a:rPr lang="en-US" sz="2800"/>
              <a:t> Hearing</a:t>
            </a:r>
            <a:endParaRPr lang="en-US"/>
          </a:p>
        </p:txBody>
      </p:sp>
      <p:sp>
        <p:nvSpPr>
          <p:cNvPr id="33800" name="Text Box 8"/>
          <p:cNvSpPr txBox="1">
            <a:spLocks noChangeArrowheads="1"/>
          </p:cNvSpPr>
          <p:nvPr/>
        </p:nvSpPr>
        <p:spPr bwMode="auto">
          <a:xfrm>
            <a:off x="381000" y="4267200"/>
            <a:ext cx="4495800" cy="822325"/>
          </a:xfrm>
          <a:prstGeom prst="rect">
            <a:avLst/>
          </a:prstGeom>
          <a:noFill/>
          <a:ln w="9525">
            <a:noFill/>
            <a:miter lim="800000"/>
            <a:headEnd/>
            <a:tailEnd/>
          </a:ln>
          <a:effectLst/>
        </p:spPr>
        <p:txBody>
          <a:bodyPr>
            <a:spAutoFit/>
          </a:bodyPr>
          <a:lstStyle/>
          <a:p>
            <a:pPr lvl="1">
              <a:buFontTx/>
              <a:buChar char="-"/>
            </a:pPr>
            <a:r>
              <a:rPr lang="en-US"/>
              <a:t> Organization/Comprehension</a:t>
            </a:r>
            <a:r>
              <a:rPr lang="en-US" sz="2800"/>
              <a:t> </a:t>
            </a:r>
            <a:r>
              <a:rPr lang="en-US"/>
              <a:t>of language</a:t>
            </a:r>
          </a:p>
        </p:txBody>
      </p:sp>
      <p:sp>
        <p:nvSpPr>
          <p:cNvPr id="33801" name="Text Box 9"/>
          <p:cNvSpPr txBox="1">
            <a:spLocks noChangeArrowheads="1"/>
          </p:cNvSpPr>
          <p:nvPr/>
        </p:nvSpPr>
        <p:spPr bwMode="auto">
          <a:xfrm>
            <a:off x="381000" y="5181600"/>
            <a:ext cx="4114800" cy="793750"/>
          </a:xfrm>
          <a:prstGeom prst="rect">
            <a:avLst/>
          </a:prstGeom>
          <a:noFill/>
          <a:ln w="9525">
            <a:noFill/>
            <a:miter lim="800000"/>
            <a:headEnd/>
            <a:tailEnd/>
          </a:ln>
          <a:effectLst/>
        </p:spPr>
        <p:txBody>
          <a:bodyPr>
            <a:spAutoFit/>
          </a:bodyPr>
          <a:lstStyle/>
          <a:p>
            <a:pPr lvl="1">
              <a:buFontTx/>
              <a:buChar char="-"/>
            </a:pPr>
            <a:r>
              <a:rPr lang="en-US" sz="2800"/>
              <a:t> Information Retrieval  </a:t>
            </a:r>
            <a:r>
              <a:rPr lang="en-US" sz="1800"/>
              <a:t>(Memory and Memory Formation)</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3796"/>
                                        </p:tgtEl>
                                        <p:attrNameLst>
                                          <p:attrName>style.visibility</p:attrName>
                                        </p:attrNameLst>
                                      </p:cBhvr>
                                      <p:to>
                                        <p:strVal val="visible"/>
                                      </p:to>
                                    </p:set>
                                    <p:anim calcmode="lin" valueType="num">
                                      <p:cBhvr additive="base">
                                        <p:cTn id="13" dur="500" fill="hold"/>
                                        <p:tgtEl>
                                          <p:spTgt spid="33796"/>
                                        </p:tgtEl>
                                        <p:attrNameLst>
                                          <p:attrName>ppt_x</p:attrName>
                                        </p:attrNameLst>
                                      </p:cBhvr>
                                      <p:tavLst>
                                        <p:tav tm="0">
                                          <p:val>
                                            <p:strVal val="1+#ppt_w/2"/>
                                          </p:val>
                                        </p:tav>
                                        <p:tav tm="100000">
                                          <p:val>
                                            <p:strVal val="#ppt_x"/>
                                          </p:val>
                                        </p:tav>
                                      </p:tavLst>
                                    </p:anim>
                                    <p:anim calcmode="lin" valueType="num">
                                      <p:cBhvr additive="base">
                                        <p:cTn id="14" dur="500" fill="hold"/>
                                        <p:tgtEl>
                                          <p:spTgt spid="3379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3799"/>
                                        </p:tgtEl>
                                        <p:attrNameLst>
                                          <p:attrName>style.visibility</p:attrName>
                                        </p:attrNameLst>
                                      </p:cBhvr>
                                      <p:to>
                                        <p:strVal val="visible"/>
                                      </p:to>
                                    </p:set>
                                    <p:anim calcmode="lin" valueType="num">
                                      <p:cBhvr additive="base">
                                        <p:cTn id="19" dur="500" fill="hold"/>
                                        <p:tgtEl>
                                          <p:spTgt spid="33799"/>
                                        </p:tgtEl>
                                        <p:attrNameLst>
                                          <p:attrName>ppt_x</p:attrName>
                                        </p:attrNameLst>
                                      </p:cBhvr>
                                      <p:tavLst>
                                        <p:tav tm="0">
                                          <p:val>
                                            <p:strVal val="1+#ppt_w/2"/>
                                          </p:val>
                                        </p:tav>
                                        <p:tav tm="100000">
                                          <p:val>
                                            <p:strVal val="#ppt_x"/>
                                          </p:val>
                                        </p:tav>
                                      </p:tavLst>
                                    </p:anim>
                                    <p:anim calcmode="lin" valueType="num">
                                      <p:cBhvr additive="base">
                                        <p:cTn id="20" dur="500" fill="hold"/>
                                        <p:tgtEl>
                                          <p:spTgt spid="3379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3800"/>
                                        </p:tgtEl>
                                        <p:attrNameLst>
                                          <p:attrName>style.visibility</p:attrName>
                                        </p:attrNameLst>
                                      </p:cBhvr>
                                      <p:to>
                                        <p:strVal val="visible"/>
                                      </p:to>
                                    </p:set>
                                    <p:anim calcmode="lin" valueType="num">
                                      <p:cBhvr additive="base">
                                        <p:cTn id="25" dur="500" fill="hold"/>
                                        <p:tgtEl>
                                          <p:spTgt spid="33800"/>
                                        </p:tgtEl>
                                        <p:attrNameLst>
                                          <p:attrName>ppt_x</p:attrName>
                                        </p:attrNameLst>
                                      </p:cBhvr>
                                      <p:tavLst>
                                        <p:tav tm="0">
                                          <p:val>
                                            <p:strVal val="1+#ppt_w/2"/>
                                          </p:val>
                                        </p:tav>
                                        <p:tav tm="100000">
                                          <p:val>
                                            <p:strVal val="#ppt_x"/>
                                          </p:val>
                                        </p:tav>
                                      </p:tavLst>
                                    </p:anim>
                                    <p:anim calcmode="lin" valueType="num">
                                      <p:cBhvr additive="base">
                                        <p:cTn id="26" dur="500" fill="hold"/>
                                        <p:tgtEl>
                                          <p:spTgt spid="3380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3801"/>
                                        </p:tgtEl>
                                        <p:attrNameLst>
                                          <p:attrName>style.visibility</p:attrName>
                                        </p:attrNameLst>
                                      </p:cBhvr>
                                      <p:to>
                                        <p:strVal val="visible"/>
                                      </p:to>
                                    </p:set>
                                    <p:anim calcmode="lin" valueType="num">
                                      <p:cBhvr additive="base">
                                        <p:cTn id="31" dur="500" fill="hold"/>
                                        <p:tgtEl>
                                          <p:spTgt spid="33801"/>
                                        </p:tgtEl>
                                        <p:attrNameLst>
                                          <p:attrName>ppt_x</p:attrName>
                                        </p:attrNameLst>
                                      </p:cBhvr>
                                      <p:tavLst>
                                        <p:tav tm="0">
                                          <p:val>
                                            <p:strVal val="1+#ppt_w/2"/>
                                          </p:val>
                                        </p:tav>
                                        <p:tav tm="100000">
                                          <p:val>
                                            <p:strVal val="#ppt_x"/>
                                          </p:val>
                                        </p:tav>
                                      </p:tavLst>
                                    </p:anim>
                                    <p:anim calcmode="lin" valueType="num">
                                      <p:cBhvr additive="base">
                                        <p:cTn id="32" dur="500" fill="hold"/>
                                        <p:tgtEl>
                                          <p:spTgt spid="338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P spid="33796" grpId="0" autoUpdateAnimBg="0"/>
      <p:bldP spid="33799" grpId="0" autoUpdateAnimBg="0"/>
      <p:bldP spid="33800" grpId="0" autoUpdateAnimBg="0"/>
      <p:bldP spid="3380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457200"/>
            <a:ext cx="8229600" cy="715963"/>
          </a:xfrm>
          <a:noFill/>
          <a:ln>
            <a:miter lim="800000"/>
            <a:headEnd/>
            <a:tailEnd/>
          </a:ln>
        </p:spPr>
        <p:txBody>
          <a:bodyPr vert="horz" wrap="square" lIns="91440" tIns="45720" rIns="91440" bIns="45720" numCol="1" anchor="t" anchorCtr="0" compatLnSpc="1">
            <a:prstTxWarp prst="textNoShape">
              <a:avLst/>
            </a:prstTxWarp>
          </a:bodyPr>
          <a:lstStyle/>
          <a:p>
            <a:r>
              <a:rPr lang="en-US" sz="4000" u="sng"/>
              <a:t>Lobes of the Brain – Occipital Lobe</a:t>
            </a:r>
            <a:endParaRPr lang="en-US" sz="4000"/>
          </a:p>
        </p:txBody>
      </p:sp>
      <p:sp>
        <p:nvSpPr>
          <p:cNvPr id="28675" name="Rectangle 3"/>
          <p:cNvSpPr>
            <a:spLocks noGrp="1" noChangeArrowheads="1"/>
          </p:cNvSpPr>
          <p:nvPr>
            <p:ph type="body" sz="half" idx="1"/>
          </p:nvPr>
        </p:nvSpPr>
        <p:spPr bwMode="auto">
          <a:xfrm>
            <a:off x="381000" y="1600200"/>
            <a:ext cx="5029200" cy="1524000"/>
          </a:xfrm>
          <a:noFill/>
          <a:ln>
            <a:miter lim="800000"/>
            <a:headEnd/>
            <a:tailEnd/>
          </a:ln>
        </p:spPr>
        <p:txBody>
          <a:bodyPr vert="horz" wrap="square" lIns="91440" tIns="45720" rIns="91440" bIns="45720" numCol="1" anchor="t" anchorCtr="0" compatLnSpc="1">
            <a:prstTxWarp prst="textNoShape">
              <a:avLst/>
            </a:prstTxWarp>
          </a:bodyPr>
          <a:lstStyle/>
          <a:p>
            <a:r>
              <a:rPr lang="en-US" sz="2800" dirty="0"/>
              <a:t>The Occipital Lobe of the Brain is located deep to the Occipital Bone of the Skull.</a:t>
            </a:r>
          </a:p>
        </p:txBody>
      </p:sp>
      <p:pic>
        <p:nvPicPr>
          <p:cNvPr id="28676" name="Picture 4" descr="1-8"/>
          <p:cNvPicPr>
            <a:picLocks noGrp="1" noChangeAspect="1" noChangeArrowheads="1"/>
          </p:cNvPicPr>
          <p:nvPr>
            <p:ph sz="half" idx="2"/>
          </p:nvPr>
        </p:nvPicPr>
        <p:blipFill>
          <a:blip r:embed="rId2" cstate="print"/>
          <a:srcRect l="59084" t="13333" b="25000"/>
          <a:stretch>
            <a:fillRect/>
          </a:stretch>
        </p:blipFill>
        <p:spPr bwMode="auto">
          <a:xfrm>
            <a:off x="5438775" y="2743200"/>
            <a:ext cx="3436938" cy="3675063"/>
          </a:xfrm>
          <a:noFill/>
          <a:ln>
            <a:miter lim="800000"/>
            <a:headEnd/>
            <a:tailEnd/>
          </a:ln>
        </p:spPr>
      </p:pic>
      <p:sp>
        <p:nvSpPr>
          <p:cNvPr id="28678" name="Text Box 6"/>
          <p:cNvSpPr txBox="1">
            <a:spLocks noChangeArrowheads="1"/>
          </p:cNvSpPr>
          <p:nvPr/>
        </p:nvSpPr>
        <p:spPr bwMode="auto">
          <a:xfrm>
            <a:off x="381000" y="3581400"/>
            <a:ext cx="5257800" cy="954107"/>
          </a:xfrm>
          <a:prstGeom prst="rect">
            <a:avLst/>
          </a:prstGeom>
          <a:noFill/>
          <a:ln w="9525">
            <a:noFill/>
            <a:miter lim="800000"/>
            <a:headEnd/>
            <a:tailEnd/>
          </a:ln>
          <a:effectLst/>
        </p:spPr>
        <p:txBody>
          <a:bodyPr>
            <a:spAutoFit/>
          </a:bodyPr>
          <a:lstStyle/>
          <a:p>
            <a:pPr eaLnBrk="1" hangingPunct="1">
              <a:spcBef>
                <a:spcPct val="20000"/>
              </a:spcBef>
              <a:buFontTx/>
              <a:buChar char="•"/>
            </a:pPr>
            <a:r>
              <a:rPr lang="en-US" dirty="0"/>
              <a:t>  </a:t>
            </a:r>
            <a:r>
              <a:rPr lang="en-US" sz="2800" dirty="0"/>
              <a:t>Its primary function is the </a:t>
            </a:r>
            <a:r>
              <a:rPr lang="en-US" sz="2800" dirty="0" smtClean="0"/>
              <a:t>many different aspects of vision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p:bldP spid="2867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200400" y="457200"/>
            <a:ext cx="2819400" cy="457200"/>
          </a:xfrm>
          <a:prstGeom prst="rect">
            <a:avLst/>
          </a:prstGeom>
          <a:noFill/>
          <a:ln w="9525">
            <a:noFill/>
            <a:miter lim="800000"/>
            <a:headEnd/>
            <a:tailEnd/>
          </a:ln>
          <a:effectLst/>
        </p:spPr>
        <p:txBody>
          <a:bodyPr>
            <a:spAutoFit/>
          </a:bodyPr>
          <a:lstStyle/>
          <a:p>
            <a:pPr>
              <a:spcBef>
                <a:spcPct val="50000"/>
              </a:spcBef>
            </a:pPr>
            <a:r>
              <a:rPr lang="en-US" u="sng"/>
              <a:t>Further Investigation</a:t>
            </a:r>
            <a:endParaRPr lang="en-US"/>
          </a:p>
        </p:txBody>
      </p:sp>
      <p:sp>
        <p:nvSpPr>
          <p:cNvPr id="17411" name="Text Box 3"/>
          <p:cNvSpPr txBox="1">
            <a:spLocks noChangeArrowheads="1"/>
          </p:cNvSpPr>
          <p:nvPr/>
        </p:nvSpPr>
        <p:spPr bwMode="auto">
          <a:xfrm>
            <a:off x="533400" y="914400"/>
            <a:ext cx="8153400" cy="2105025"/>
          </a:xfrm>
          <a:prstGeom prst="rect">
            <a:avLst/>
          </a:prstGeom>
          <a:noFill/>
          <a:ln w="9525">
            <a:noFill/>
            <a:miter lim="800000"/>
            <a:headEnd/>
            <a:tailEnd/>
          </a:ln>
          <a:effectLst/>
        </p:spPr>
        <p:txBody>
          <a:bodyPr>
            <a:spAutoFit/>
          </a:bodyPr>
          <a:lstStyle/>
          <a:p>
            <a:pPr>
              <a:spcBef>
                <a:spcPct val="50000"/>
              </a:spcBef>
            </a:pPr>
            <a:r>
              <a:rPr lang="en-US"/>
              <a:t>Phineas Gage:  </a:t>
            </a:r>
            <a:r>
              <a:rPr lang="en-US" sz="1800"/>
              <a:t>Phineas Gage was a railroad worker in the 19th century living in Cavendish, Vermont.  One of his jobs was to set off explosive charges in large rock in order to break them into smaller pieces.  On one of these instances, the detonation occurred prior to his expectations, resulting in a 42 inch long, 1.2 inch wide, metal rod to be blown right up through his skull and out the top.  The rod entered his skull below his left cheek bone and exited after passing through the anterior frontal lobe of his brain.</a:t>
            </a:r>
          </a:p>
        </p:txBody>
      </p:sp>
      <p:pic>
        <p:nvPicPr>
          <p:cNvPr id="17412" name="Picture 4"/>
          <p:cNvPicPr>
            <a:picLocks noChangeAspect="1" noChangeArrowheads="1"/>
          </p:cNvPicPr>
          <p:nvPr/>
        </p:nvPicPr>
        <p:blipFill>
          <a:blip r:embed="rId2" cstate="print"/>
          <a:srcRect/>
          <a:stretch>
            <a:fillRect/>
          </a:stretch>
        </p:blipFill>
        <p:spPr bwMode="auto">
          <a:xfrm>
            <a:off x="1752600" y="3048000"/>
            <a:ext cx="5638800" cy="3417888"/>
          </a:xfrm>
          <a:prstGeom prst="rect">
            <a:avLst/>
          </a:prstGeom>
          <a:noFill/>
        </p:spPr>
      </p:pic>
      <p:sp>
        <p:nvSpPr>
          <p:cNvPr id="17413" name="AutoShape 5">
            <a:hlinkClick r:id="rId3" action="ppaction://hlinksldjump" highlightClick="1"/>
          </p:cNvPr>
          <p:cNvSpPr>
            <a:spLocks noChangeArrowheads="1"/>
          </p:cNvSpPr>
          <p:nvPr/>
        </p:nvSpPr>
        <p:spPr bwMode="auto">
          <a:xfrm>
            <a:off x="8229600" y="6172200"/>
            <a:ext cx="685800" cy="533400"/>
          </a:xfrm>
          <a:prstGeom prst="actionButtonBlank">
            <a:avLst/>
          </a:prstGeom>
          <a:solidFill>
            <a:srgbClr val="AEAEAE"/>
          </a:solidFill>
          <a:ln w="9525">
            <a:solidFill>
              <a:schemeClr val="tx1"/>
            </a:solidFill>
            <a:miter lim="800000"/>
            <a:headEnd/>
            <a:tailEnd/>
          </a:ln>
          <a:effectLst/>
        </p:spPr>
        <p:txBody>
          <a:bodyPr wrap="none" anchor="ctr"/>
          <a:lstStyle/>
          <a:p>
            <a:pPr algn="ctr"/>
            <a:r>
              <a:rPr lang="en-US" sz="1400">
                <a:solidFill>
                  <a:srgbClr val="BA0000"/>
                </a:solidFill>
              </a:rPr>
              <a:t>Frontal</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7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533400" y="381000"/>
            <a:ext cx="8153400" cy="1465263"/>
          </a:xfrm>
          <a:prstGeom prst="rect">
            <a:avLst/>
          </a:prstGeom>
          <a:noFill/>
          <a:ln w="9525">
            <a:noFill/>
            <a:miter lim="800000"/>
            <a:headEnd/>
            <a:tailEnd/>
          </a:ln>
          <a:effectLst/>
        </p:spPr>
        <p:txBody>
          <a:bodyPr>
            <a:spAutoFit/>
          </a:bodyPr>
          <a:lstStyle/>
          <a:p>
            <a:pPr>
              <a:spcBef>
                <a:spcPct val="50000"/>
              </a:spcBef>
            </a:pPr>
            <a:r>
              <a:rPr lang="en-US" sz="1800"/>
              <a:t>Remarkably,  Gage never lost consciousness, or quickly regained it (there is still some debate), suffered little to no pain, and was awake and alert when he reached a doctor approximately 45 minutes later.  He had a normal pulse and normal vision, and following a short period of rest, returned to work several days later.  However, he was not unaffected by this accident.</a:t>
            </a:r>
          </a:p>
        </p:txBody>
      </p:sp>
      <p:pic>
        <p:nvPicPr>
          <p:cNvPr id="18439" name="Picture 7"/>
          <p:cNvPicPr>
            <a:picLocks noChangeAspect="1" noChangeArrowheads="1"/>
          </p:cNvPicPr>
          <p:nvPr/>
        </p:nvPicPr>
        <p:blipFill>
          <a:blip r:embed="rId2" cstate="print"/>
          <a:srcRect/>
          <a:stretch>
            <a:fillRect/>
          </a:stretch>
        </p:blipFill>
        <p:spPr bwMode="auto">
          <a:xfrm>
            <a:off x="3200400" y="1981200"/>
            <a:ext cx="2819400" cy="3733800"/>
          </a:xfrm>
          <a:prstGeom prst="rect">
            <a:avLst/>
          </a:prstGeom>
          <a:noFill/>
        </p:spPr>
      </p:pic>
      <p:sp>
        <p:nvSpPr>
          <p:cNvPr id="18440" name="Rectangle 8"/>
          <p:cNvSpPr>
            <a:spLocks noChangeArrowheads="1"/>
          </p:cNvSpPr>
          <p:nvPr/>
        </p:nvSpPr>
        <p:spPr bwMode="auto">
          <a:xfrm>
            <a:off x="2568575" y="6110288"/>
            <a:ext cx="184150" cy="457200"/>
          </a:xfrm>
          <a:prstGeom prst="rect">
            <a:avLst/>
          </a:prstGeom>
          <a:noFill/>
          <a:ln w="9525">
            <a:noFill/>
            <a:miter lim="800000"/>
            <a:headEnd/>
            <a:tailEnd/>
          </a:ln>
          <a:effectLst/>
        </p:spPr>
        <p:txBody>
          <a:bodyPr wrap="none">
            <a:spAutoFit/>
          </a:bodyPr>
          <a:lstStyle/>
          <a:p>
            <a:endParaRPr lang="en-US"/>
          </a:p>
        </p:txBody>
      </p:sp>
      <p:sp>
        <p:nvSpPr>
          <p:cNvPr id="18441" name="Text Box 9"/>
          <p:cNvSpPr txBox="1">
            <a:spLocks noChangeArrowheads="1"/>
          </p:cNvSpPr>
          <p:nvPr/>
        </p:nvSpPr>
        <p:spPr bwMode="auto">
          <a:xfrm>
            <a:off x="304800" y="5943600"/>
            <a:ext cx="7315200" cy="366713"/>
          </a:xfrm>
          <a:prstGeom prst="rect">
            <a:avLst/>
          </a:prstGeom>
          <a:noFill/>
          <a:ln w="9525">
            <a:noFill/>
            <a:miter lim="800000"/>
            <a:headEnd/>
            <a:tailEnd/>
          </a:ln>
          <a:effectLst/>
        </p:spPr>
        <p:txBody>
          <a:bodyPr>
            <a:spAutoFit/>
          </a:bodyPr>
          <a:lstStyle/>
          <a:p>
            <a:pPr>
              <a:spcBef>
                <a:spcPct val="50000"/>
              </a:spcBef>
            </a:pPr>
            <a:r>
              <a:rPr lang="en-US" sz="1800"/>
              <a:t>Learn more about Phineas Gage: </a:t>
            </a:r>
            <a:r>
              <a:rPr lang="en-US" sz="1800" u="sng">
                <a:solidFill>
                  <a:srgbClr val="0000FF"/>
                </a:solidFill>
                <a:hlinkClick r:id="rId3"/>
              </a:rPr>
              <a:t>http://en.wikipedia.org/wiki/Phineas_Gage</a:t>
            </a:r>
            <a:endParaRPr lang="en-US" sz="2000" u="sng">
              <a:solidFill>
                <a:srgbClr val="0000FF"/>
              </a:solidFill>
            </a:endParaRPr>
          </a:p>
        </p:txBody>
      </p:sp>
      <p:sp>
        <p:nvSpPr>
          <p:cNvPr id="18442" name="AutoShape 10">
            <a:hlinkClick r:id="rId4" action="ppaction://hlinksldjump" highlightClick="1"/>
          </p:cNvPr>
          <p:cNvSpPr>
            <a:spLocks noChangeArrowheads="1"/>
          </p:cNvSpPr>
          <p:nvPr/>
        </p:nvSpPr>
        <p:spPr bwMode="auto">
          <a:xfrm>
            <a:off x="8229600" y="6172200"/>
            <a:ext cx="685800" cy="533400"/>
          </a:xfrm>
          <a:prstGeom prst="actionButtonBlank">
            <a:avLst/>
          </a:prstGeom>
          <a:solidFill>
            <a:srgbClr val="AEAEAE"/>
          </a:solidFill>
          <a:ln w="9525">
            <a:solidFill>
              <a:schemeClr val="tx1"/>
            </a:solidFill>
            <a:miter lim="800000"/>
            <a:headEnd/>
            <a:tailEnd/>
          </a:ln>
          <a:effectLst/>
        </p:spPr>
        <p:txBody>
          <a:bodyPr wrap="none" anchor="ctr"/>
          <a:lstStyle/>
          <a:p>
            <a:pPr algn="ctr"/>
            <a:r>
              <a:rPr lang="en-US" sz="1400">
                <a:solidFill>
                  <a:srgbClr val="BA0000"/>
                </a:solidFill>
              </a:rPr>
              <a:t>Frontal</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57200" y="2362200"/>
            <a:ext cx="8153400" cy="1261884"/>
          </a:xfrm>
          <a:prstGeom prst="rect">
            <a:avLst/>
          </a:prstGeom>
          <a:noFill/>
          <a:ln w="9525">
            <a:noFill/>
            <a:miter lim="800000"/>
            <a:headEnd/>
            <a:tailEnd/>
          </a:ln>
          <a:effectLst/>
        </p:spPr>
        <p:txBody>
          <a:bodyPr>
            <a:spAutoFit/>
          </a:bodyPr>
          <a:lstStyle/>
          <a:p>
            <a:pPr>
              <a:spcBef>
                <a:spcPct val="50000"/>
              </a:spcBef>
            </a:pPr>
            <a:r>
              <a:rPr lang="en-US" sz="1900" dirty="0" smtClean="0"/>
              <a:t>Q</a:t>
            </a:r>
            <a:r>
              <a:rPr lang="en-US" sz="1900" dirty="0"/>
              <a:t>:</a:t>
            </a:r>
            <a:r>
              <a:rPr lang="en-US" sz="1900" b="1" dirty="0"/>
              <a:t>  Recalling what you have just learned regarding the frontal lobe, what possible problems or abnormalities may Gage have presented with subsequent to this type of injury </a:t>
            </a:r>
            <a:r>
              <a:rPr lang="en-US" sz="1900" dirty="0"/>
              <a:t>(remember the precise location of the rod through his brain)</a:t>
            </a:r>
            <a:r>
              <a:rPr lang="en-US" sz="1900" b="1" dirty="0"/>
              <a:t>?</a:t>
            </a:r>
          </a:p>
        </p:txBody>
      </p:sp>
      <p:sp>
        <p:nvSpPr>
          <p:cNvPr id="19459" name="Rectangle 3"/>
          <p:cNvSpPr>
            <a:spLocks noChangeArrowheads="1"/>
          </p:cNvSpPr>
          <p:nvPr/>
        </p:nvSpPr>
        <p:spPr bwMode="auto">
          <a:xfrm>
            <a:off x="1647825" y="4859338"/>
            <a:ext cx="184150" cy="457200"/>
          </a:xfrm>
          <a:prstGeom prst="rect">
            <a:avLst/>
          </a:prstGeom>
          <a:noFill/>
          <a:ln w="9525">
            <a:noFill/>
            <a:miter lim="800000"/>
            <a:headEnd/>
            <a:tailEnd/>
          </a:ln>
          <a:effectLst/>
        </p:spPr>
        <p:txBody>
          <a:bodyPr wrap="none">
            <a:spAutoFit/>
          </a:bodyPr>
          <a:lstStyle/>
          <a:p>
            <a:endParaRPr lang="en-US"/>
          </a:p>
        </p:txBody>
      </p:sp>
      <p:sp>
        <p:nvSpPr>
          <p:cNvPr id="19460" name="Text Box 4"/>
          <p:cNvSpPr txBox="1">
            <a:spLocks noChangeArrowheads="1"/>
          </p:cNvSpPr>
          <p:nvPr/>
        </p:nvSpPr>
        <p:spPr bwMode="auto">
          <a:xfrm>
            <a:off x="457200" y="3733800"/>
            <a:ext cx="8305800" cy="2114550"/>
          </a:xfrm>
          <a:prstGeom prst="rect">
            <a:avLst/>
          </a:prstGeom>
          <a:noFill/>
          <a:ln w="9525">
            <a:noFill/>
            <a:miter lim="800000"/>
            <a:headEnd/>
            <a:tailEnd/>
          </a:ln>
          <a:effectLst/>
        </p:spPr>
        <p:txBody>
          <a:bodyPr>
            <a:spAutoFit/>
          </a:bodyPr>
          <a:lstStyle/>
          <a:p>
            <a:pPr>
              <a:spcBef>
                <a:spcPct val="50000"/>
              </a:spcBef>
            </a:pPr>
            <a:r>
              <a:rPr lang="en-US" sz="1900" dirty="0">
                <a:solidFill>
                  <a:srgbClr val="555555"/>
                </a:solidFill>
              </a:rPr>
              <a:t>A:</a:t>
            </a:r>
            <a:r>
              <a:rPr lang="en-US" sz="1900" b="1" dirty="0">
                <a:solidFill>
                  <a:srgbClr val="555555"/>
                </a:solidFill>
              </a:rPr>
              <a:t>  Gage’s personality, reasoning, and capacity to understand and follow social norms had been diminished or destroyed. He illustrated little to no interest in hobbies or other involvements that at one time he cared for greatly.  ‘After the accident, Gage became a nasty, vulgar, irresponsible vagrant. His former employer, who regarded him as "the most efficient and capable foreman in their employ previous to his injury," refused to rehire him because he was so different.’</a:t>
            </a:r>
          </a:p>
        </p:txBody>
      </p:sp>
      <p:sp>
        <p:nvSpPr>
          <p:cNvPr id="19465" name="AutoShape 9">
            <a:hlinkClick r:id="rId2" action="ppaction://hlinksldjump" highlightClick="1"/>
          </p:cNvPr>
          <p:cNvSpPr>
            <a:spLocks noChangeArrowheads="1"/>
          </p:cNvSpPr>
          <p:nvPr/>
        </p:nvSpPr>
        <p:spPr bwMode="auto">
          <a:xfrm>
            <a:off x="8229600" y="6172200"/>
            <a:ext cx="685800" cy="533400"/>
          </a:xfrm>
          <a:prstGeom prst="actionButtonBlank">
            <a:avLst/>
          </a:prstGeom>
          <a:solidFill>
            <a:srgbClr val="AEAEAE"/>
          </a:solidFill>
          <a:ln w="9525">
            <a:solidFill>
              <a:schemeClr val="tx1"/>
            </a:solidFill>
            <a:miter lim="800000"/>
            <a:headEnd/>
            <a:tailEnd/>
          </a:ln>
          <a:effectLst/>
        </p:spPr>
        <p:txBody>
          <a:bodyPr wrap="none" anchor="ctr"/>
          <a:lstStyle/>
          <a:p>
            <a:pPr algn="ctr"/>
            <a:r>
              <a:rPr lang="en-US" sz="1400">
                <a:solidFill>
                  <a:srgbClr val="BA0000"/>
                </a:solidFill>
              </a:rPr>
              <a:t>Frontal</a:t>
            </a:r>
            <a:endParaRPr lang="en-US"/>
          </a:p>
        </p:txBody>
      </p:sp>
      <p:sp>
        <p:nvSpPr>
          <p:cNvPr id="8" name="TextBox 7"/>
          <p:cNvSpPr txBox="1"/>
          <p:nvPr/>
        </p:nvSpPr>
        <p:spPr>
          <a:xfrm>
            <a:off x="2514600" y="990600"/>
            <a:ext cx="3352800" cy="1200329"/>
          </a:xfrm>
          <a:prstGeom prst="rect">
            <a:avLst/>
          </a:prstGeom>
          <a:noFill/>
        </p:spPr>
        <p:txBody>
          <a:bodyPr wrap="square" rtlCol="0">
            <a:spAutoFit/>
          </a:bodyPr>
          <a:lstStyle/>
          <a:p>
            <a:pPr algn="ctr"/>
            <a:r>
              <a:rPr lang="en-US" sz="3600" dirty="0" smtClean="0"/>
              <a:t>Extension Question</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533400" y="609600"/>
            <a:ext cx="8001000" cy="1495425"/>
          </a:xfrm>
          <a:prstGeom prst="rect">
            <a:avLst/>
          </a:prstGeom>
          <a:noFill/>
          <a:ln w="9525">
            <a:noFill/>
            <a:miter lim="800000"/>
            <a:headEnd/>
            <a:tailEnd/>
          </a:ln>
          <a:effectLst/>
        </p:spPr>
        <p:txBody>
          <a:bodyPr>
            <a:spAutoFit/>
          </a:bodyPr>
          <a:lstStyle/>
          <a:p>
            <a:pPr>
              <a:spcBef>
                <a:spcPct val="50000"/>
              </a:spcBef>
            </a:pPr>
            <a:r>
              <a:rPr lang="en-US" sz="3600"/>
              <a:t>Cerebrum -</a:t>
            </a:r>
            <a:r>
              <a:rPr lang="en-US" sz="2800"/>
              <a:t>The largest division of the brain.  It is divided into two hemispheres, each of which is divided into four lobes.</a:t>
            </a:r>
            <a:endParaRPr lang="en-US" sz="3600"/>
          </a:p>
        </p:txBody>
      </p:sp>
      <p:sp>
        <p:nvSpPr>
          <p:cNvPr id="6149" name="Rectangle 5"/>
          <p:cNvSpPr>
            <a:spLocks noChangeArrowheads="1"/>
          </p:cNvSpPr>
          <p:nvPr/>
        </p:nvSpPr>
        <p:spPr bwMode="auto">
          <a:xfrm>
            <a:off x="4448175" y="2659063"/>
            <a:ext cx="184150" cy="457200"/>
          </a:xfrm>
          <a:prstGeom prst="rect">
            <a:avLst/>
          </a:prstGeom>
          <a:noFill/>
          <a:ln w="9525">
            <a:noFill/>
            <a:miter lim="800000"/>
            <a:headEnd/>
            <a:tailEnd/>
          </a:ln>
          <a:effectLst/>
        </p:spPr>
        <p:txBody>
          <a:bodyPr wrap="none">
            <a:spAutoFit/>
          </a:bodyPr>
          <a:lstStyle/>
          <a:p>
            <a:endParaRPr lang="en-US"/>
          </a:p>
        </p:txBody>
      </p:sp>
      <p:pic>
        <p:nvPicPr>
          <p:cNvPr id="6150" name="Picture 6"/>
          <p:cNvPicPr>
            <a:picLocks noChangeAspect="1" noChangeArrowheads="1"/>
          </p:cNvPicPr>
          <p:nvPr/>
        </p:nvPicPr>
        <p:blipFill>
          <a:blip r:embed="rId2" cstate="print"/>
          <a:srcRect t="36961"/>
          <a:stretch>
            <a:fillRect/>
          </a:stretch>
        </p:blipFill>
        <p:spPr bwMode="auto">
          <a:xfrm>
            <a:off x="1981200" y="2514600"/>
            <a:ext cx="4876800" cy="3573463"/>
          </a:xfrm>
          <a:prstGeom prst="rect">
            <a:avLst/>
          </a:prstGeom>
          <a:noFill/>
        </p:spPr>
      </p:pic>
      <p:grpSp>
        <p:nvGrpSpPr>
          <p:cNvPr id="2" name="Group 23"/>
          <p:cNvGrpSpPr>
            <a:grpSpLocks/>
          </p:cNvGrpSpPr>
          <p:nvPr/>
        </p:nvGrpSpPr>
        <p:grpSpPr bwMode="auto">
          <a:xfrm>
            <a:off x="381000" y="2279650"/>
            <a:ext cx="8208963" cy="3206750"/>
            <a:chOff x="240" y="1436"/>
            <a:chExt cx="5171" cy="2020"/>
          </a:xfrm>
        </p:grpSpPr>
        <p:sp>
          <p:nvSpPr>
            <p:cNvPr id="6153" name="Text Box 9"/>
            <p:cNvSpPr txBox="1">
              <a:spLocks noChangeArrowheads="1"/>
            </p:cNvSpPr>
            <p:nvPr/>
          </p:nvSpPr>
          <p:spPr bwMode="auto">
            <a:xfrm>
              <a:off x="240" y="2400"/>
              <a:ext cx="768" cy="250"/>
            </a:xfrm>
            <a:prstGeom prst="rect">
              <a:avLst/>
            </a:prstGeom>
            <a:noFill/>
            <a:ln w="9525">
              <a:noFill/>
              <a:miter lim="800000"/>
              <a:headEnd/>
              <a:tailEnd/>
            </a:ln>
            <a:effectLst/>
          </p:spPr>
          <p:txBody>
            <a:bodyPr>
              <a:spAutoFit/>
            </a:bodyPr>
            <a:lstStyle/>
            <a:p>
              <a:pPr>
                <a:spcBef>
                  <a:spcPct val="50000"/>
                </a:spcBef>
              </a:pPr>
              <a:r>
                <a:rPr lang="en-US" sz="2000"/>
                <a:t>Cerebrum</a:t>
              </a:r>
            </a:p>
          </p:txBody>
        </p:sp>
        <p:sp>
          <p:nvSpPr>
            <p:cNvPr id="6157" name="Line 13"/>
            <p:cNvSpPr>
              <a:spLocks noChangeShapeType="1"/>
            </p:cNvSpPr>
            <p:nvPr/>
          </p:nvSpPr>
          <p:spPr bwMode="auto">
            <a:xfrm>
              <a:off x="4368" y="2496"/>
              <a:ext cx="1008" cy="0"/>
            </a:xfrm>
            <a:prstGeom prst="line">
              <a:avLst/>
            </a:prstGeom>
            <a:noFill/>
            <a:ln w="19050">
              <a:solidFill>
                <a:schemeClr val="tx1"/>
              </a:solidFill>
              <a:round/>
              <a:headEnd/>
              <a:tailEnd/>
            </a:ln>
            <a:effectLst/>
          </p:spPr>
          <p:txBody>
            <a:bodyPr wrap="none" anchor="ctr"/>
            <a:lstStyle/>
            <a:p>
              <a:endParaRPr lang="en-US"/>
            </a:p>
          </p:txBody>
        </p:sp>
        <p:sp>
          <p:nvSpPr>
            <p:cNvPr id="6159" name="Rectangle 15"/>
            <p:cNvSpPr>
              <a:spLocks noChangeArrowheads="1"/>
            </p:cNvSpPr>
            <p:nvPr/>
          </p:nvSpPr>
          <p:spPr bwMode="auto">
            <a:xfrm>
              <a:off x="4656" y="2304"/>
              <a:ext cx="755" cy="250"/>
            </a:xfrm>
            <a:prstGeom prst="rect">
              <a:avLst/>
            </a:prstGeom>
            <a:noFill/>
            <a:ln w="9525">
              <a:noFill/>
              <a:miter lim="800000"/>
              <a:headEnd/>
              <a:tailEnd/>
            </a:ln>
            <a:effectLst/>
          </p:spPr>
          <p:txBody>
            <a:bodyPr wrap="none">
              <a:spAutoFit/>
            </a:bodyPr>
            <a:lstStyle/>
            <a:p>
              <a:r>
                <a:rPr lang="en-US" sz="2000"/>
                <a:t>Cerebrum</a:t>
              </a:r>
              <a:endParaRPr lang="en-US" sz="1600"/>
            </a:p>
          </p:txBody>
        </p:sp>
        <p:grpSp>
          <p:nvGrpSpPr>
            <p:cNvPr id="3" name="Group 22"/>
            <p:cNvGrpSpPr>
              <a:grpSpLocks/>
            </p:cNvGrpSpPr>
            <p:nvPr/>
          </p:nvGrpSpPr>
          <p:grpSpPr bwMode="auto">
            <a:xfrm>
              <a:off x="288" y="1436"/>
              <a:ext cx="4982" cy="2020"/>
              <a:chOff x="288" y="1436"/>
              <a:chExt cx="4982" cy="2020"/>
            </a:xfrm>
          </p:grpSpPr>
          <p:grpSp>
            <p:nvGrpSpPr>
              <p:cNvPr id="4" name="Group 20"/>
              <p:cNvGrpSpPr>
                <a:grpSpLocks/>
              </p:cNvGrpSpPr>
              <p:nvPr/>
            </p:nvGrpSpPr>
            <p:grpSpPr bwMode="auto">
              <a:xfrm>
                <a:off x="288" y="1728"/>
                <a:ext cx="1104" cy="1728"/>
                <a:chOff x="288" y="1728"/>
                <a:chExt cx="1104" cy="1728"/>
              </a:xfrm>
            </p:grpSpPr>
            <p:sp>
              <p:nvSpPr>
                <p:cNvPr id="6151" name="AutoShape 7"/>
                <p:cNvSpPr>
                  <a:spLocks/>
                </p:cNvSpPr>
                <p:nvPr/>
              </p:nvSpPr>
              <p:spPr bwMode="auto">
                <a:xfrm>
                  <a:off x="1248" y="1728"/>
                  <a:ext cx="144" cy="1728"/>
                </a:xfrm>
                <a:prstGeom prst="leftBracket">
                  <a:avLst>
                    <a:gd name="adj" fmla="val 100000"/>
                  </a:avLst>
                </a:prstGeom>
                <a:noFill/>
                <a:ln w="19050">
                  <a:solidFill>
                    <a:schemeClr val="tx1"/>
                  </a:solidFill>
                  <a:round/>
                  <a:headEnd/>
                  <a:tailEnd/>
                </a:ln>
                <a:effectLst/>
              </p:spPr>
              <p:txBody>
                <a:bodyPr wrap="none" anchor="ctr"/>
                <a:lstStyle/>
                <a:p>
                  <a:endParaRPr lang="en-US"/>
                </a:p>
              </p:txBody>
            </p:sp>
            <p:sp>
              <p:nvSpPr>
                <p:cNvPr id="6152" name="Line 8"/>
                <p:cNvSpPr>
                  <a:spLocks noChangeShapeType="1"/>
                </p:cNvSpPr>
                <p:nvPr/>
              </p:nvSpPr>
              <p:spPr bwMode="auto">
                <a:xfrm flipH="1">
                  <a:off x="288" y="2592"/>
                  <a:ext cx="960" cy="0"/>
                </a:xfrm>
                <a:prstGeom prst="line">
                  <a:avLst/>
                </a:prstGeom>
                <a:noFill/>
                <a:ln w="19050">
                  <a:solidFill>
                    <a:schemeClr val="tx1"/>
                  </a:solidFill>
                  <a:round/>
                  <a:headEnd/>
                  <a:tailEnd/>
                </a:ln>
                <a:effectLst/>
              </p:spPr>
              <p:txBody>
                <a:bodyPr wrap="none" anchor="ctr"/>
                <a:lstStyle/>
                <a:p>
                  <a:endParaRPr lang="en-US"/>
                </a:p>
              </p:txBody>
            </p:sp>
          </p:grpSp>
          <p:grpSp>
            <p:nvGrpSpPr>
              <p:cNvPr id="5" name="Group 21"/>
              <p:cNvGrpSpPr>
                <a:grpSpLocks/>
              </p:cNvGrpSpPr>
              <p:nvPr/>
            </p:nvGrpSpPr>
            <p:grpSpPr bwMode="auto">
              <a:xfrm>
                <a:off x="4032" y="1436"/>
                <a:ext cx="1238" cy="1905"/>
                <a:chOff x="4032" y="1436"/>
                <a:chExt cx="1238" cy="1905"/>
              </a:xfrm>
            </p:grpSpPr>
            <p:sp>
              <p:nvSpPr>
                <p:cNvPr id="6155" name="AutoShape 11"/>
                <p:cNvSpPr>
                  <a:spLocks/>
                </p:cNvSpPr>
                <p:nvPr/>
              </p:nvSpPr>
              <p:spPr bwMode="auto">
                <a:xfrm>
                  <a:off x="4224" y="1728"/>
                  <a:ext cx="144" cy="1392"/>
                </a:xfrm>
                <a:prstGeom prst="rightBracket">
                  <a:avLst>
                    <a:gd name="adj" fmla="val 80556"/>
                  </a:avLst>
                </a:prstGeom>
                <a:noFill/>
                <a:ln w="19050">
                  <a:solidFill>
                    <a:schemeClr val="tx1"/>
                  </a:solidFill>
                  <a:round/>
                  <a:headEnd/>
                  <a:tailEnd/>
                </a:ln>
                <a:effectLst/>
              </p:spPr>
              <p:txBody>
                <a:bodyPr wrap="none" anchor="ctr"/>
                <a:lstStyle/>
                <a:p>
                  <a:endParaRPr lang="en-US"/>
                </a:p>
              </p:txBody>
            </p:sp>
            <p:sp>
              <p:nvSpPr>
                <p:cNvPr id="6161" name="Rectangle 17"/>
                <p:cNvSpPr>
                  <a:spLocks noChangeArrowheads="1"/>
                </p:cNvSpPr>
                <p:nvPr/>
              </p:nvSpPr>
              <p:spPr bwMode="auto">
                <a:xfrm>
                  <a:off x="4723" y="1436"/>
                  <a:ext cx="116" cy="288"/>
                </a:xfrm>
                <a:prstGeom prst="rect">
                  <a:avLst/>
                </a:prstGeom>
                <a:noFill/>
                <a:ln w="9525">
                  <a:noFill/>
                  <a:miter lim="800000"/>
                  <a:headEnd/>
                  <a:tailEnd/>
                </a:ln>
                <a:effectLst/>
              </p:spPr>
              <p:txBody>
                <a:bodyPr wrap="none">
                  <a:spAutoFit/>
                </a:bodyPr>
                <a:lstStyle/>
                <a:p>
                  <a:endParaRPr lang="en-US"/>
                </a:p>
              </p:txBody>
            </p:sp>
            <p:sp>
              <p:nvSpPr>
                <p:cNvPr id="6162" name="Line 18"/>
                <p:cNvSpPr>
                  <a:spLocks noChangeShapeType="1"/>
                </p:cNvSpPr>
                <p:nvPr/>
              </p:nvSpPr>
              <p:spPr bwMode="auto">
                <a:xfrm flipH="1">
                  <a:off x="4032" y="3312"/>
                  <a:ext cx="12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6163" name="Rectangle 19"/>
                <p:cNvSpPr>
                  <a:spLocks noChangeArrowheads="1"/>
                </p:cNvSpPr>
                <p:nvPr/>
              </p:nvSpPr>
              <p:spPr bwMode="auto">
                <a:xfrm>
                  <a:off x="4704" y="3168"/>
                  <a:ext cx="566" cy="173"/>
                </a:xfrm>
                <a:prstGeom prst="rect">
                  <a:avLst/>
                </a:prstGeom>
                <a:noFill/>
                <a:ln w="9525">
                  <a:noFill/>
                  <a:miter lim="800000"/>
                  <a:headEnd/>
                  <a:tailEnd/>
                </a:ln>
                <a:effectLst/>
              </p:spPr>
              <p:txBody>
                <a:bodyPr wrap="none">
                  <a:spAutoFit/>
                </a:bodyPr>
                <a:lstStyle/>
                <a:p>
                  <a:r>
                    <a:rPr lang="en-US" sz="1200"/>
                    <a:t>Cerebellum</a:t>
                  </a:r>
                </a:p>
              </p:txBody>
            </p:sp>
          </p:grpSp>
        </p:grpSp>
      </p:grpSp>
      <p:sp>
        <p:nvSpPr>
          <p:cNvPr id="6168" name="Rectangle 24"/>
          <p:cNvSpPr>
            <a:spLocks noChangeArrowheads="1"/>
          </p:cNvSpPr>
          <p:nvPr/>
        </p:nvSpPr>
        <p:spPr bwMode="auto">
          <a:xfrm>
            <a:off x="2286000" y="6477000"/>
            <a:ext cx="4538663" cy="244475"/>
          </a:xfrm>
          <a:prstGeom prst="rect">
            <a:avLst/>
          </a:prstGeom>
          <a:noFill/>
          <a:ln w="9525">
            <a:noFill/>
            <a:miter lim="800000"/>
            <a:headEnd/>
            <a:tailEnd/>
          </a:ln>
          <a:effectLst/>
        </p:spPr>
        <p:txBody>
          <a:bodyPr wrap="none">
            <a:spAutoFit/>
          </a:bodyPr>
          <a:lstStyle/>
          <a:p>
            <a:r>
              <a:rPr lang="en-US" sz="1000" u="sng">
                <a:solidFill>
                  <a:schemeClr val="accent2"/>
                </a:solidFill>
                <a:hlinkClick r:id="rId3"/>
              </a:rPr>
              <a:t>http://williamcalvin.com/BrainForAllSeasons/img/bonoboLH-humanLH-viaTWD.gif</a:t>
            </a:r>
            <a:endParaRPr lang="en-US" sz="1000" u="sng">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0655488" presetClass="entr" presetSubtype="81060560" fill="hold" nodeType="clickEffect">
                                  <p:stCondLst>
                                    <p:cond delay="0"/>
                                  </p:stCondLst>
                                  <p:childTnLst>
                                    <p:set>
                                      <p:cBhvr>
                                        <p:cTn id="6" dur="1" fill="hold">
                                          <p:stCondLst>
                                            <p:cond delay="499"/>
                                          </p:stCondLst>
                                        </p:cTn>
                                        <p:tgtEl>
                                          <p:spTgt spid="61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143000" y="2438400"/>
            <a:ext cx="6934200" cy="3744913"/>
          </a:xfrm>
          <a:prstGeom prst="rect">
            <a:avLst/>
          </a:prstGeom>
          <a:noFill/>
        </p:spPr>
      </p:pic>
      <p:grpSp>
        <p:nvGrpSpPr>
          <p:cNvPr id="2" name="Group 28"/>
          <p:cNvGrpSpPr>
            <a:grpSpLocks/>
          </p:cNvGrpSpPr>
          <p:nvPr/>
        </p:nvGrpSpPr>
        <p:grpSpPr bwMode="auto">
          <a:xfrm>
            <a:off x="2590800" y="3733800"/>
            <a:ext cx="6553200" cy="1235075"/>
            <a:chOff x="1632" y="2352"/>
            <a:chExt cx="4128" cy="778"/>
          </a:xfrm>
        </p:grpSpPr>
        <p:grpSp>
          <p:nvGrpSpPr>
            <p:cNvPr id="3" name="Group 25"/>
            <p:cNvGrpSpPr>
              <a:grpSpLocks/>
            </p:cNvGrpSpPr>
            <p:nvPr/>
          </p:nvGrpSpPr>
          <p:grpSpPr bwMode="auto">
            <a:xfrm>
              <a:off x="1632" y="2880"/>
              <a:ext cx="1248" cy="250"/>
              <a:chOff x="1632" y="2880"/>
              <a:chExt cx="1248" cy="250"/>
            </a:xfrm>
          </p:grpSpPr>
          <p:sp>
            <p:nvSpPr>
              <p:cNvPr id="7174" name="Line 6"/>
              <p:cNvSpPr>
                <a:spLocks noChangeShapeType="1"/>
              </p:cNvSpPr>
              <p:nvPr/>
            </p:nvSpPr>
            <p:spPr bwMode="auto">
              <a:xfrm>
                <a:off x="1680" y="3072"/>
                <a:ext cx="1200"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7183" name="Rectangle 15"/>
              <p:cNvSpPr>
                <a:spLocks noChangeArrowheads="1"/>
              </p:cNvSpPr>
              <p:nvPr/>
            </p:nvSpPr>
            <p:spPr bwMode="auto">
              <a:xfrm>
                <a:off x="1632" y="2880"/>
                <a:ext cx="1069" cy="250"/>
              </a:xfrm>
              <a:prstGeom prst="rect">
                <a:avLst/>
              </a:prstGeom>
              <a:noFill/>
              <a:ln w="9525">
                <a:noFill/>
                <a:miter lim="800000"/>
                <a:headEnd/>
                <a:tailEnd/>
              </a:ln>
              <a:effectLst/>
            </p:spPr>
            <p:txBody>
              <a:bodyPr wrap="none">
                <a:spAutoFit/>
              </a:bodyPr>
              <a:lstStyle/>
              <a:p>
                <a:r>
                  <a:rPr lang="en-US" sz="1600"/>
                  <a:t>Cerebral</a:t>
                </a:r>
                <a:r>
                  <a:rPr lang="en-US" sz="2000"/>
                  <a:t> </a:t>
                </a:r>
                <a:r>
                  <a:rPr lang="en-US" sz="2000" b="1"/>
                  <a:t>Cortex</a:t>
                </a:r>
                <a:endParaRPr lang="en-US" sz="1600"/>
              </a:p>
            </p:txBody>
          </p:sp>
        </p:grpSp>
        <p:grpSp>
          <p:nvGrpSpPr>
            <p:cNvPr id="4" name="Group 27"/>
            <p:cNvGrpSpPr>
              <a:grpSpLocks/>
            </p:cNvGrpSpPr>
            <p:nvPr/>
          </p:nvGrpSpPr>
          <p:grpSpPr bwMode="auto">
            <a:xfrm>
              <a:off x="4787" y="2352"/>
              <a:ext cx="973" cy="212"/>
              <a:chOff x="4787" y="2352"/>
              <a:chExt cx="973" cy="212"/>
            </a:xfrm>
          </p:grpSpPr>
          <p:sp>
            <p:nvSpPr>
              <p:cNvPr id="7172" name="Line 4"/>
              <p:cNvSpPr>
                <a:spLocks noChangeShapeType="1"/>
              </p:cNvSpPr>
              <p:nvPr/>
            </p:nvSpPr>
            <p:spPr bwMode="auto">
              <a:xfrm flipH="1">
                <a:off x="4800" y="2544"/>
                <a:ext cx="816" cy="0"/>
              </a:xfrm>
              <a:prstGeom prst="line">
                <a:avLst/>
              </a:prstGeom>
              <a:noFill/>
              <a:ln w="9525">
                <a:solidFill>
                  <a:schemeClr val="tx1"/>
                </a:solidFill>
                <a:round/>
                <a:headEnd/>
                <a:tailEnd type="triangle" w="med" len="med"/>
              </a:ln>
              <a:effectLst/>
            </p:spPr>
            <p:txBody>
              <a:bodyPr wrap="none" anchor="ctr"/>
              <a:lstStyle/>
              <a:p>
                <a:endParaRPr lang="en-US"/>
              </a:p>
            </p:txBody>
          </p:sp>
          <p:sp>
            <p:nvSpPr>
              <p:cNvPr id="7184" name="Rectangle 16"/>
              <p:cNvSpPr>
                <a:spLocks noChangeArrowheads="1"/>
              </p:cNvSpPr>
              <p:nvPr/>
            </p:nvSpPr>
            <p:spPr bwMode="auto">
              <a:xfrm>
                <a:off x="4787" y="2352"/>
                <a:ext cx="973" cy="212"/>
              </a:xfrm>
              <a:prstGeom prst="rect">
                <a:avLst/>
              </a:prstGeom>
              <a:noFill/>
              <a:ln w="9525">
                <a:noFill/>
                <a:miter lim="800000"/>
                <a:headEnd/>
                <a:tailEnd/>
              </a:ln>
              <a:effectLst/>
            </p:spPr>
            <p:txBody>
              <a:bodyPr>
                <a:spAutoFit/>
              </a:bodyPr>
              <a:lstStyle/>
              <a:p>
                <a:r>
                  <a:rPr lang="en-US" sz="1400"/>
                  <a:t>Cerebral </a:t>
                </a:r>
                <a:r>
                  <a:rPr lang="en-US" sz="1600" b="1"/>
                  <a:t>Cortex</a:t>
                </a:r>
              </a:p>
            </p:txBody>
          </p:sp>
        </p:grpSp>
      </p:grpSp>
      <p:sp>
        <p:nvSpPr>
          <p:cNvPr id="7186" name="Rectangle 18"/>
          <p:cNvSpPr>
            <a:spLocks noChangeArrowheads="1"/>
          </p:cNvSpPr>
          <p:nvPr/>
        </p:nvSpPr>
        <p:spPr bwMode="auto">
          <a:xfrm>
            <a:off x="6934200" y="2238375"/>
            <a:ext cx="184150" cy="336550"/>
          </a:xfrm>
          <a:prstGeom prst="rect">
            <a:avLst/>
          </a:prstGeom>
          <a:noFill/>
          <a:ln w="9525">
            <a:noFill/>
            <a:miter lim="800000"/>
            <a:headEnd/>
            <a:tailEnd/>
          </a:ln>
          <a:effectLst/>
        </p:spPr>
        <p:txBody>
          <a:bodyPr wrap="none">
            <a:spAutoFit/>
          </a:bodyPr>
          <a:lstStyle/>
          <a:p>
            <a:endParaRPr lang="en-US" sz="1600"/>
          </a:p>
        </p:txBody>
      </p:sp>
      <p:sp>
        <p:nvSpPr>
          <p:cNvPr id="7192" name="Text Box 24"/>
          <p:cNvSpPr txBox="1">
            <a:spLocks noChangeArrowheads="1"/>
          </p:cNvSpPr>
          <p:nvPr/>
        </p:nvSpPr>
        <p:spPr bwMode="auto">
          <a:xfrm>
            <a:off x="609600" y="609600"/>
            <a:ext cx="8077200" cy="1554163"/>
          </a:xfrm>
          <a:prstGeom prst="rect">
            <a:avLst/>
          </a:prstGeom>
          <a:noFill/>
          <a:ln w="9525">
            <a:noFill/>
            <a:miter lim="800000"/>
            <a:headEnd/>
            <a:tailEnd/>
          </a:ln>
          <a:effectLst/>
        </p:spPr>
        <p:txBody>
          <a:bodyPr>
            <a:spAutoFit/>
          </a:bodyPr>
          <a:lstStyle/>
          <a:p>
            <a:pPr>
              <a:spcBef>
                <a:spcPct val="50000"/>
              </a:spcBef>
            </a:pPr>
            <a:r>
              <a:rPr lang="en-US" sz="3200"/>
              <a:t>Cerebral Cortex - The outermost layer of gray matter making up the superficial aspect of the cerebrum.</a:t>
            </a:r>
            <a:endParaRPr lang="en-US" sz="280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bwMode="auto">
          <a:xfrm>
            <a:off x="609600" y="304800"/>
            <a:ext cx="3048000" cy="457200"/>
          </a:xfrm>
          <a:noFill/>
          <a:ln>
            <a:miter lim="800000"/>
            <a:headEnd/>
            <a:tailEnd/>
          </a:ln>
        </p:spPr>
        <p:txBody>
          <a:bodyPr vert="horz" wrap="square" lIns="91440" tIns="45720" rIns="91440" bIns="45720" numCol="1" anchor="t" anchorCtr="0" compatLnSpc="1">
            <a:prstTxWarp prst="textNoShape">
              <a:avLst/>
            </a:prstTxWarp>
          </a:bodyPr>
          <a:lstStyle/>
          <a:p>
            <a:pPr>
              <a:lnSpc>
                <a:spcPct val="90000"/>
              </a:lnSpc>
              <a:buFontTx/>
              <a:buNone/>
            </a:pPr>
            <a:r>
              <a:rPr lang="en-US" sz="2000" i="1" u="sng" dirty="0">
                <a:latin typeface="Copperplate Gothic Light" pitchFamily="34" charset="0"/>
              </a:rPr>
              <a:t>Cerebral Features:</a:t>
            </a:r>
            <a:endParaRPr lang="en-US" sz="1800" i="1" dirty="0">
              <a:latin typeface="Verdana" pitchFamily="34" charset="0"/>
            </a:endParaRPr>
          </a:p>
          <a:p>
            <a:pPr>
              <a:lnSpc>
                <a:spcPct val="90000"/>
              </a:lnSpc>
              <a:buFontTx/>
              <a:buNone/>
            </a:pPr>
            <a:endParaRPr lang="en-US" sz="1800" b="1" dirty="0">
              <a:latin typeface="Verdana" pitchFamily="34" charset="0"/>
            </a:endParaRPr>
          </a:p>
        </p:txBody>
      </p:sp>
      <p:sp>
        <p:nvSpPr>
          <p:cNvPr id="8196" name="Text Box 4"/>
          <p:cNvSpPr txBox="1">
            <a:spLocks noChangeArrowheads="1"/>
          </p:cNvSpPr>
          <p:nvPr/>
        </p:nvSpPr>
        <p:spPr bwMode="auto">
          <a:xfrm>
            <a:off x="533400" y="1371600"/>
            <a:ext cx="8001000" cy="371475"/>
          </a:xfrm>
          <a:prstGeom prst="rect">
            <a:avLst/>
          </a:prstGeom>
          <a:noFill/>
          <a:ln w="9525">
            <a:noFill/>
            <a:miter lim="800000"/>
            <a:headEnd/>
            <a:tailEnd/>
          </a:ln>
          <a:effectLst/>
        </p:spPr>
        <p:txBody>
          <a:bodyPr>
            <a:spAutoFit/>
          </a:bodyPr>
          <a:lstStyle/>
          <a:p>
            <a:pPr eaLnBrk="1" hangingPunct="1">
              <a:lnSpc>
                <a:spcPct val="90000"/>
              </a:lnSpc>
              <a:spcBef>
                <a:spcPct val="20000"/>
              </a:spcBef>
              <a:buFontTx/>
              <a:buChar char="•"/>
            </a:pPr>
            <a:r>
              <a:rPr lang="en-US" sz="2000">
                <a:latin typeface="Verdana" pitchFamily="34" charset="0"/>
              </a:rPr>
              <a:t> </a:t>
            </a:r>
            <a:r>
              <a:rPr lang="en-US" sz="2000" b="1" u="sng">
                <a:latin typeface="Verdana" pitchFamily="34" charset="0"/>
              </a:rPr>
              <a:t>Sulci</a:t>
            </a:r>
            <a:r>
              <a:rPr lang="en-US" sz="2000">
                <a:latin typeface="Verdana" pitchFamily="34" charset="0"/>
              </a:rPr>
              <a:t> – Small grooves dividing the gyri</a:t>
            </a:r>
            <a:endParaRPr lang="en-US" sz="1800">
              <a:latin typeface="Verdana" pitchFamily="34" charset="0"/>
            </a:endParaRPr>
          </a:p>
        </p:txBody>
      </p:sp>
      <p:sp>
        <p:nvSpPr>
          <p:cNvPr id="8197" name="Text Box 5"/>
          <p:cNvSpPr txBox="1">
            <a:spLocks noChangeArrowheads="1"/>
          </p:cNvSpPr>
          <p:nvPr/>
        </p:nvSpPr>
        <p:spPr bwMode="auto">
          <a:xfrm>
            <a:off x="533400" y="1828800"/>
            <a:ext cx="8305800" cy="593725"/>
          </a:xfrm>
          <a:prstGeom prst="rect">
            <a:avLst/>
          </a:prstGeom>
          <a:noFill/>
          <a:ln w="9525">
            <a:noFill/>
            <a:miter lim="800000"/>
            <a:headEnd/>
            <a:tailEnd/>
          </a:ln>
          <a:effectLst/>
        </p:spPr>
        <p:txBody>
          <a:bodyPr>
            <a:spAutoFit/>
          </a:bodyPr>
          <a:lstStyle/>
          <a:p>
            <a:pPr lvl="1" eaLnBrk="1" hangingPunct="1">
              <a:lnSpc>
                <a:spcPct val="90000"/>
              </a:lnSpc>
              <a:spcBef>
                <a:spcPct val="20000"/>
              </a:spcBef>
              <a:buFontTx/>
              <a:buChar char="–"/>
            </a:pPr>
            <a:r>
              <a:rPr lang="en-US" sz="1800" b="1">
                <a:latin typeface="Verdana" pitchFamily="34" charset="0"/>
              </a:rPr>
              <a:t> Central Sulcus</a:t>
            </a:r>
            <a:r>
              <a:rPr lang="en-US" sz="1800">
                <a:latin typeface="Verdana" pitchFamily="34" charset="0"/>
              </a:rPr>
              <a:t> – Divides the Frontal Lobe from the Parietal Lobe</a:t>
            </a:r>
            <a:endParaRPr lang="en-US"/>
          </a:p>
        </p:txBody>
      </p:sp>
      <p:sp>
        <p:nvSpPr>
          <p:cNvPr id="8198" name="Text Box 6"/>
          <p:cNvSpPr txBox="1">
            <a:spLocks noChangeArrowheads="1"/>
          </p:cNvSpPr>
          <p:nvPr/>
        </p:nvSpPr>
        <p:spPr bwMode="auto">
          <a:xfrm>
            <a:off x="533400" y="2590800"/>
            <a:ext cx="8305800" cy="650875"/>
          </a:xfrm>
          <a:prstGeom prst="rect">
            <a:avLst/>
          </a:prstGeom>
          <a:noFill/>
          <a:ln w="9525">
            <a:noFill/>
            <a:miter lim="800000"/>
            <a:headEnd/>
            <a:tailEnd/>
          </a:ln>
          <a:effectLst/>
        </p:spPr>
        <p:txBody>
          <a:bodyPr>
            <a:spAutoFit/>
          </a:bodyPr>
          <a:lstStyle/>
          <a:p>
            <a:pPr eaLnBrk="1" hangingPunct="1">
              <a:lnSpc>
                <a:spcPct val="90000"/>
              </a:lnSpc>
              <a:spcBef>
                <a:spcPct val="20000"/>
              </a:spcBef>
              <a:buFontTx/>
              <a:buChar char="•"/>
            </a:pPr>
            <a:r>
              <a:rPr lang="en-US" sz="2000" dirty="0">
                <a:latin typeface="Verdana" pitchFamily="34" charset="0"/>
              </a:rPr>
              <a:t> </a:t>
            </a:r>
            <a:r>
              <a:rPr lang="en-US" sz="2000" b="1" u="sng" dirty="0">
                <a:latin typeface="Verdana" pitchFamily="34" charset="0"/>
              </a:rPr>
              <a:t>Fissures</a:t>
            </a:r>
            <a:r>
              <a:rPr lang="en-US" sz="2000" dirty="0">
                <a:latin typeface="Verdana" pitchFamily="34" charset="0"/>
              </a:rPr>
              <a:t> – Deep grooves, generally dividing large regions/lobes of the brain</a:t>
            </a:r>
            <a:r>
              <a:rPr lang="en-US" sz="1800" dirty="0">
                <a:latin typeface="Verdana" pitchFamily="34" charset="0"/>
              </a:rPr>
              <a:t> </a:t>
            </a:r>
            <a:endParaRPr lang="en-US" dirty="0"/>
          </a:p>
        </p:txBody>
      </p:sp>
      <p:sp>
        <p:nvSpPr>
          <p:cNvPr id="8199" name="Text Box 7"/>
          <p:cNvSpPr txBox="1">
            <a:spLocks noChangeArrowheads="1"/>
          </p:cNvSpPr>
          <p:nvPr/>
        </p:nvSpPr>
        <p:spPr bwMode="auto">
          <a:xfrm>
            <a:off x="609600" y="3352800"/>
            <a:ext cx="8229600" cy="342900"/>
          </a:xfrm>
          <a:prstGeom prst="rect">
            <a:avLst/>
          </a:prstGeom>
          <a:noFill/>
          <a:ln w="9525">
            <a:noFill/>
            <a:miter lim="800000"/>
            <a:headEnd/>
            <a:tailEnd/>
          </a:ln>
          <a:effectLst/>
        </p:spPr>
        <p:txBody>
          <a:bodyPr>
            <a:spAutoFit/>
          </a:bodyPr>
          <a:lstStyle/>
          <a:p>
            <a:pPr lvl="1" eaLnBrk="1" hangingPunct="1">
              <a:lnSpc>
                <a:spcPct val="90000"/>
              </a:lnSpc>
              <a:spcBef>
                <a:spcPct val="20000"/>
              </a:spcBef>
              <a:buFontTx/>
              <a:buChar char="–"/>
            </a:pPr>
            <a:r>
              <a:rPr lang="en-US" sz="1800" b="1">
                <a:latin typeface="Verdana" pitchFamily="34" charset="0"/>
              </a:rPr>
              <a:t> Longitudinal Fissure</a:t>
            </a:r>
            <a:r>
              <a:rPr lang="en-US" sz="1800">
                <a:latin typeface="Verdana" pitchFamily="34" charset="0"/>
              </a:rPr>
              <a:t> – Divides the two Cerebral Hemispheres</a:t>
            </a:r>
            <a:endParaRPr lang="en-US"/>
          </a:p>
        </p:txBody>
      </p:sp>
      <p:sp>
        <p:nvSpPr>
          <p:cNvPr id="8200" name="Text Box 8"/>
          <p:cNvSpPr txBox="1">
            <a:spLocks noChangeArrowheads="1"/>
          </p:cNvSpPr>
          <p:nvPr/>
        </p:nvSpPr>
        <p:spPr bwMode="auto">
          <a:xfrm>
            <a:off x="609600" y="3886200"/>
            <a:ext cx="8382000" cy="593725"/>
          </a:xfrm>
          <a:prstGeom prst="rect">
            <a:avLst/>
          </a:prstGeom>
          <a:noFill/>
          <a:ln w="9525">
            <a:noFill/>
            <a:miter lim="800000"/>
            <a:headEnd/>
            <a:tailEnd/>
          </a:ln>
          <a:effectLst/>
        </p:spPr>
        <p:txBody>
          <a:bodyPr>
            <a:spAutoFit/>
          </a:bodyPr>
          <a:lstStyle/>
          <a:p>
            <a:pPr lvl="1" eaLnBrk="1" hangingPunct="1">
              <a:lnSpc>
                <a:spcPct val="90000"/>
              </a:lnSpc>
              <a:spcBef>
                <a:spcPct val="20000"/>
              </a:spcBef>
              <a:buFontTx/>
              <a:buChar char="–"/>
            </a:pPr>
            <a:r>
              <a:rPr lang="en-US" sz="1800" b="1">
                <a:latin typeface="Verdana" pitchFamily="34" charset="0"/>
              </a:rPr>
              <a:t> Transverse Fissure</a:t>
            </a:r>
            <a:r>
              <a:rPr lang="en-US" sz="1800">
                <a:latin typeface="Verdana" pitchFamily="34" charset="0"/>
              </a:rPr>
              <a:t> – Separates the Cerebrum from the Cerebellum</a:t>
            </a:r>
            <a:endParaRPr lang="en-US"/>
          </a:p>
        </p:txBody>
      </p:sp>
      <p:sp>
        <p:nvSpPr>
          <p:cNvPr id="8201" name="Text Box 9"/>
          <p:cNvSpPr txBox="1">
            <a:spLocks noChangeArrowheads="1"/>
          </p:cNvSpPr>
          <p:nvPr/>
        </p:nvSpPr>
        <p:spPr bwMode="auto">
          <a:xfrm>
            <a:off x="609600" y="4648200"/>
            <a:ext cx="8534400" cy="593725"/>
          </a:xfrm>
          <a:prstGeom prst="rect">
            <a:avLst/>
          </a:prstGeom>
          <a:noFill/>
          <a:ln w="9525">
            <a:noFill/>
            <a:miter lim="800000"/>
            <a:headEnd/>
            <a:tailEnd/>
          </a:ln>
          <a:effectLst/>
        </p:spPr>
        <p:txBody>
          <a:bodyPr>
            <a:spAutoFit/>
          </a:bodyPr>
          <a:lstStyle/>
          <a:p>
            <a:pPr lvl="1" eaLnBrk="1" hangingPunct="1">
              <a:lnSpc>
                <a:spcPct val="90000"/>
              </a:lnSpc>
              <a:spcBef>
                <a:spcPct val="20000"/>
              </a:spcBef>
              <a:buFontTx/>
              <a:buChar char="–"/>
            </a:pPr>
            <a:r>
              <a:rPr lang="en-US" sz="1800" b="1" dirty="0">
                <a:latin typeface="Verdana" pitchFamily="34" charset="0"/>
              </a:rPr>
              <a:t> </a:t>
            </a:r>
            <a:r>
              <a:rPr lang="en-US" sz="1800" b="1" dirty="0" err="1" smtClean="0">
                <a:latin typeface="Verdana" pitchFamily="34" charset="0"/>
              </a:rPr>
              <a:t>Sylvian</a:t>
            </a:r>
            <a:r>
              <a:rPr lang="en-US" sz="1800" b="1" dirty="0" smtClean="0">
                <a:latin typeface="Verdana" pitchFamily="34" charset="0"/>
              </a:rPr>
              <a:t>/Lateral </a:t>
            </a:r>
            <a:r>
              <a:rPr lang="en-US" sz="1800" b="1" dirty="0">
                <a:latin typeface="Verdana" pitchFamily="34" charset="0"/>
              </a:rPr>
              <a:t>Fissure</a:t>
            </a:r>
            <a:r>
              <a:rPr lang="en-US" sz="1800" dirty="0">
                <a:latin typeface="Verdana" pitchFamily="34" charset="0"/>
              </a:rPr>
              <a:t> – Divides the Temporal Lobe from the Frontal and Parietal Lobes </a:t>
            </a:r>
            <a:endParaRPr lang="en-US" dirty="0"/>
          </a:p>
        </p:txBody>
      </p:sp>
      <p:sp>
        <p:nvSpPr>
          <p:cNvPr id="8202" name="Text Box 10"/>
          <p:cNvSpPr txBox="1">
            <a:spLocks noChangeArrowheads="1"/>
          </p:cNvSpPr>
          <p:nvPr/>
        </p:nvSpPr>
        <p:spPr bwMode="auto">
          <a:xfrm>
            <a:off x="533400" y="762000"/>
            <a:ext cx="7924800" cy="371475"/>
          </a:xfrm>
          <a:prstGeom prst="rect">
            <a:avLst/>
          </a:prstGeom>
          <a:noFill/>
          <a:ln w="9525">
            <a:noFill/>
            <a:miter lim="800000"/>
            <a:headEnd/>
            <a:tailEnd/>
          </a:ln>
          <a:effectLst/>
        </p:spPr>
        <p:txBody>
          <a:bodyPr>
            <a:spAutoFit/>
          </a:bodyPr>
          <a:lstStyle/>
          <a:p>
            <a:pPr eaLnBrk="1" hangingPunct="1">
              <a:lnSpc>
                <a:spcPct val="90000"/>
              </a:lnSpc>
              <a:spcBef>
                <a:spcPct val="20000"/>
              </a:spcBef>
              <a:buFontTx/>
              <a:buChar char="•"/>
            </a:pPr>
            <a:r>
              <a:rPr lang="en-US" sz="2000" dirty="0">
                <a:latin typeface="Verdana" pitchFamily="34" charset="0"/>
              </a:rPr>
              <a:t> </a:t>
            </a:r>
            <a:r>
              <a:rPr lang="en-US" sz="2000" b="1" u="sng" dirty="0" err="1">
                <a:latin typeface="Verdana" pitchFamily="34" charset="0"/>
              </a:rPr>
              <a:t>Gyri</a:t>
            </a:r>
            <a:r>
              <a:rPr lang="en-US" sz="2000" dirty="0">
                <a:latin typeface="Verdana" pitchFamily="34" charset="0"/>
              </a:rPr>
              <a:t> – Elevated ridges “winding” around the brain.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02"/>
                                        </p:tgtEl>
                                        <p:attrNameLst>
                                          <p:attrName>style.visibility</p:attrName>
                                        </p:attrNameLst>
                                      </p:cBhvr>
                                      <p:to>
                                        <p:strVal val="visible"/>
                                      </p:to>
                                    </p:set>
                                    <p:animEffect transition="in" filter="blinds(horizontal)">
                                      <p:cBhvr>
                                        <p:cTn id="7" dur="500"/>
                                        <p:tgtEl>
                                          <p:spTgt spid="820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blinds(horizontal)">
                                      <p:cBhvr>
                                        <p:cTn id="12" dur="500"/>
                                        <p:tgtEl>
                                          <p:spTgt spid="819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197"/>
                                        </p:tgtEl>
                                        <p:attrNameLst>
                                          <p:attrName>style.visibility</p:attrName>
                                        </p:attrNameLst>
                                      </p:cBhvr>
                                      <p:to>
                                        <p:strVal val="visible"/>
                                      </p:to>
                                    </p:set>
                                    <p:animEffect transition="in" filter="blinds(horizontal)">
                                      <p:cBhvr>
                                        <p:cTn id="17" dur="500"/>
                                        <p:tgtEl>
                                          <p:spTgt spid="819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blinds(horizontal)">
                                      <p:cBhvr>
                                        <p:cTn id="22" dur="500"/>
                                        <p:tgtEl>
                                          <p:spTgt spid="819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199"/>
                                        </p:tgtEl>
                                        <p:attrNameLst>
                                          <p:attrName>style.visibility</p:attrName>
                                        </p:attrNameLst>
                                      </p:cBhvr>
                                      <p:to>
                                        <p:strVal val="visible"/>
                                      </p:to>
                                    </p:set>
                                    <p:animEffect transition="in" filter="blinds(horizontal)">
                                      <p:cBhvr>
                                        <p:cTn id="27" dur="500"/>
                                        <p:tgtEl>
                                          <p:spTgt spid="819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8200"/>
                                        </p:tgtEl>
                                        <p:attrNameLst>
                                          <p:attrName>style.visibility</p:attrName>
                                        </p:attrNameLst>
                                      </p:cBhvr>
                                      <p:to>
                                        <p:strVal val="visible"/>
                                      </p:to>
                                    </p:set>
                                    <p:animEffect transition="in" filter="blinds(horizontal)">
                                      <p:cBhvr>
                                        <p:cTn id="32" dur="500"/>
                                        <p:tgtEl>
                                          <p:spTgt spid="820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201"/>
                                        </p:tgtEl>
                                        <p:attrNameLst>
                                          <p:attrName>style.visibility</p:attrName>
                                        </p:attrNameLst>
                                      </p:cBhvr>
                                      <p:to>
                                        <p:strVal val="visible"/>
                                      </p:to>
                                    </p:set>
                                    <p:animEffect transition="in" filter="blinds(horizontal)">
                                      <p:cBhvr>
                                        <p:cTn id="37" dur="5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autoUpdateAnimBg="0"/>
      <p:bldP spid="8197" grpId="0" autoUpdateAnimBg="0"/>
      <p:bldP spid="8198" grpId="0" autoUpdateAnimBg="0"/>
      <p:bldP spid="8199" grpId="0" autoUpdateAnimBg="0"/>
      <p:bldP spid="8200" grpId="0" autoUpdateAnimBg="0"/>
      <p:bldP spid="8201" grpId="0" autoUpdateAnimBg="0"/>
      <p:bldP spid="820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t="36961"/>
          <a:stretch>
            <a:fillRect/>
          </a:stretch>
        </p:blipFill>
        <p:spPr bwMode="auto">
          <a:xfrm>
            <a:off x="914400" y="533400"/>
            <a:ext cx="7467600" cy="5773738"/>
          </a:xfrm>
          <a:prstGeom prst="rect">
            <a:avLst/>
          </a:prstGeom>
          <a:noFill/>
          <a:ln w="3175">
            <a:noFill/>
            <a:miter lim="800000"/>
            <a:headEnd/>
            <a:tailEnd/>
          </a:ln>
        </p:spPr>
      </p:pic>
      <p:sp>
        <p:nvSpPr>
          <p:cNvPr id="11269" name="Line 5"/>
          <p:cNvSpPr>
            <a:spLocks noChangeShapeType="1"/>
          </p:cNvSpPr>
          <p:nvPr/>
        </p:nvSpPr>
        <p:spPr bwMode="auto">
          <a:xfrm>
            <a:off x="838200" y="914400"/>
            <a:ext cx="3276600" cy="6858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1270" name="Line 6"/>
          <p:cNvSpPr>
            <a:spLocks noChangeShapeType="1"/>
          </p:cNvSpPr>
          <p:nvPr/>
        </p:nvSpPr>
        <p:spPr bwMode="auto">
          <a:xfrm flipV="1">
            <a:off x="685800" y="3352800"/>
            <a:ext cx="3505200" cy="12954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1271" name="Line 7"/>
          <p:cNvSpPr>
            <a:spLocks noChangeShapeType="1"/>
          </p:cNvSpPr>
          <p:nvPr/>
        </p:nvSpPr>
        <p:spPr bwMode="auto">
          <a:xfrm flipH="1" flipV="1">
            <a:off x="6172200" y="2209800"/>
            <a:ext cx="2743200" cy="3048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1272" name="Text Box 8"/>
          <p:cNvSpPr txBox="1">
            <a:spLocks noChangeArrowheads="1"/>
          </p:cNvSpPr>
          <p:nvPr/>
        </p:nvSpPr>
        <p:spPr bwMode="auto">
          <a:xfrm>
            <a:off x="685800" y="457200"/>
            <a:ext cx="1752600" cy="457200"/>
          </a:xfrm>
          <a:prstGeom prst="rect">
            <a:avLst/>
          </a:prstGeom>
          <a:noFill/>
          <a:ln w="9525">
            <a:noFill/>
            <a:miter lim="800000"/>
            <a:headEnd/>
            <a:tailEnd/>
          </a:ln>
          <a:effectLst/>
        </p:spPr>
        <p:txBody>
          <a:bodyPr>
            <a:spAutoFit/>
          </a:bodyPr>
          <a:lstStyle/>
          <a:p>
            <a:r>
              <a:rPr lang="en-US"/>
              <a:t>Gyri (ridge)</a:t>
            </a:r>
          </a:p>
        </p:txBody>
      </p:sp>
      <p:sp>
        <p:nvSpPr>
          <p:cNvPr id="11274" name="Text Box 10"/>
          <p:cNvSpPr txBox="1">
            <a:spLocks noChangeArrowheads="1"/>
          </p:cNvSpPr>
          <p:nvPr/>
        </p:nvSpPr>
        <p:spPr bwMode="auto">
          <a:xfrm>
            <a:off x="228600" y="4114800"/>
            <a:ext cx="1905000" cy="1004888"/>
          </a:xfrm>
          <a:prstGeom prst="rect">
            <a:avLst/>
          </a:prstGeom>
          <a:noFill/>
          <a:ln w="9525">
            <a:noFill/>
            <a:miter lim="800000"/>
            <a:headEnd/>
            <a:tailEnd/>
          </a:ln>
          <a:effectLst/>
        </p:spPr>
        <p:txBody>
          <a:bodyPr>
            <a:spAutoFit/>
          </a:bodyPr>
          <a:lstStyle/>
          <a:p>
            <a:pPr>
              <a:spcBef>
                <a:spcPct val="50000"/>
              </a:spcBef>
            </a:pPr>
            <a:r>
              <a:rPr lang="en-US"/>
              <a:t>Fissure </a:t>
            </a:r>
          </a:p>
          <a:p>
            <a:pPr>
              <a:spcBef>
                <a:spcPct val="50000"/>
              </a:spcBef>
            </a:pPr>
            <a:r>
              <a:rPr lang="en-US"/>
              <a:t>(deep groove)</a:t>
            </a:r>
          </a:p>
        </p:txBody>
      </p:sp>
      <p:sp>
        <p:nvSpPr>
          <p:cNvPr id="11275" name="Text Box 11"/>
          <p:cNvSpPr txBox="1">
            <a:spLocks noChangeArrowheads="1"/>
          </p:cNvSpPr>
          <p:nvPr/>
        </p:nvSpPr>
        <p:spPr bwMode="auto">
          <a:xfrm>
            <a:off x="7848600" y="2057400"/>
            <a:ext cx="1295400" cy="822325"/>
          </a:xfrm>
          <a:prstGeom prst="rect">
            <a:avLst/>
          </a:prstGeom>
          <a:noFill/>
          <a:ln w="9525">
            <a:noFill/>
            <a:miter lim="800000"/>
            <a:headEnd/>
            <a:tailEnd/>
          </a:ln>
          <a:effectLst/>
        </p:spPr>
        <p:txBody>
          <a:bodyPr>
            <a:spAutoFit/>
          </a:bodyPr>
          <a:lstStyle/>
          <a:p>
            <a:pPr>
              <a:spcBef>
                <a:spcPct val="50000"/>
              </a:spcBef>
            </a:pPr>
            <a:r>
              <a:rPr lang="en-US"/>
              <a:t>    Sulci (groove)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2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2" grpId="0" autoUpdateAnimBg="0"/>
      <p:bldP spid="11274" grpId="0" autoUpdateAnimBg="0"/>
      <p:bldP spid="1127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Grp="1" noChangeAspect="1" noChangeArrowheads="1"/>
          </p:cNvPicPr>
          <p:nvPr>
            <p:ph idx="1"/>
          </p:nvPr>
        </p:nvPicPr>
        <p:blipFill>
          <a:blip r:embed="rId2" cstate="print"/>
          <a:srcRect/>
          <a:stretch>
            <a:fillRect/>
          </a:stretch>
        </p:blipFill>
        <p:spPr bwMode="auto">
          <a:xfrm>
            <a:off x="1447800" y="2667000"/>
            <a:ext cx="5558534" cy="3886994"/>
          </a:xfrm>
          <a:prstGeom prst="rect">
            <a:avLst/>
          </a:prstGeom>
          <a:noFill/>
          <a:ln w="9525">
            <a:noFill/>
            <a:miter lim="800000"/>
            <a:headEnd/>
            <a:tailEnd/>
          </a:ln>
        </p:spPr>
      </p:pic>
      <p:sp>
        <p:nvSpPr>
          <p:cNvPr id="7" name="TextBox 6"/>
          <p:cNvSpPr txBox="1"/>
          <p:nvPr/>
        </p:nvSpPr>
        <p:spPr>
          <a:xfrm>
            <a:off x="381000" y="457200"/>
            <a:ext cx="2362200" cy="3539430"/>
          </a:xfrm>
          <a:prstGeom prst="rect">
            <a:avLst/>
          </a:prstGeom>
          <a:noFill/>
        </p:spPr>
        <p:txBody>
          <a:bodyPr wrap="square" rtlCol="0">
            <a:spAutoFit/>
          </a:bodyPr>
          <a:lstStyle/>
          <a:p>
            <a:pPr algn="ctr"/>
            <a:r>
              <a:rPr lang="en-US" sz="4000" dirty="0" smtClean="0"/>
              <a:t>Motor Cortex</a:t>
            </a:r>
          </a:p>
          <a:p>
            <a:r>
              <a:rPr lang="en-US" b="1" dirty="0" smtClean="0"/>
              <a:t>Motor cortex</a:t>
            </a:r>
            <a:r>
              <a:rPr lang="en-US" dirty="0" smtClean="0"/>
              <a:t> is a term that describes regions of the cerebrum involved in the planning, control, and execution of voluntary </a:t>
            </a:r>
            <a:r>
              <a:rPr lang="en-US" dirty="0" smtClean="0">
                <a:hlinkClick r:id="rId3" action="ppaction://hlinkfile" tooltip="Motion (physics)"/>
              </a:rPr>
              <a:t>motor</a:t>
            </a:r>
            <a:r>
              <a:rPr lang="en-US" dirty="0" smtClean="0"/>
              <a:t> functions.</a:t>
            </a:r>
          </a:p>
          <a:p>
            <a:endParaRPr lang="en-US" dirty="0"/>
          </a:p>
        </p:txBody>
      </p:sp>
      <p:cxnSp>
        <p:nvCxnSpPr>
          <p:cNvPr id="9" name="Straight Connector 8"/>
          <p:cNvCxnSpPr/>
          <p:nvPr/>
        </p:nvCxnSpPr>
        <p:spPr>
          <a:xfrm flipH="1" flipV="1">
            <a:off x="2362200" y="2590800"/>
            <a:ext cx="14478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096000" y="228600"/>
            <a:ext cx="3048000" cy="3816429"/>
          </a:xfrm>
          <a:prstGeom prst="rect">
            <a:avLst/>
          </a:prstGeom>
          <a:noFill/>
        </p:spPr>
        <p:txBody>
          <a:bodyPr wrap="square" rtlCol="0">
            <a:spAutoFit/>
          </a:bodyPr>
          <a:lstStyle/>
          <a:p>
            <a:pPr algn="ctr"/>
            <a:r>
              <a:rPr lang="en-US" sz="4000" dirty="0" smtClean="0"/>
              <a:t>Sensory Cortex</a:t>
            </a:r>
          </a:p>
          <a:p>
            <a:r>
              <a:rPr lang="en-US" b="1" dirty="0"/>
              <a:t>S</a:t>
            </a:r>
            <a:r>
              <a:rPr lang="en-US" b="1" dirty="0" smtClean="0"/>
              <a:t>ensory cortex</a:t>
            </a:r>
            <a:r>
              <a:rPr lang="en-US" dirty="0"/>
              <a:t> </a:t>
            </a:r>
            <a:r>
              <a:rPr lang="en-US" dirty="0" smtClean="0"/>
              <a:t>is the main sensory receptive area for the </a:t>
            </a:r>
            <a:r>
              <a:rPr lang="en-US" dirty="0" smtClean="0">
                <a:hlinkClick r:id="rId4" action="ppaction://hlinkfile" tooltip="Somatosensory system"/>
              </a:rPr>
              <a:t>sense of touch</a:t>
            </a:r>
            <a:r>
              <a:rPr lang="en-US" dirty="0" smtClean="0"/>
              <a:t>. Like other sensory areas, there is a map of sensory space in this location, called the </a:t>
            </a:r>
            <a:r>
              <a:rPr lang="en-US" i="1" dirty="0" smtClean="0"/>
              <a:t>sensory </a:t>
            </a:r>
            <a:r>
              <a:rPr lang="en-US" i="1" dirty="0" smtClean="0">
                <a:hlinkClick r:id="rId5" action="ppaction://hlinkfile" tooltip="Cortical homunculus"/>
              </a:rPr>
              <a:t>homunculus</a:t>
            </a:r>
            <a:r>
              <a:rPr lang="en-US" dirty="0" smtClean="0"/>
              <a:t>.</a:t>
            </a:r>
          </a:p>
          <a:p>
            <a:pPr algn="ctr"/>
            <a:endParaRPr lang="en-US" dirty="0" smtClean="0"/>
          </a:p>
          <a:p>
            <a:endParaRPr lang="en-US" dirty="0"/>
          </a:p>
        </p:txBody>
      </p:sp>
      <p:cxnSp>
        <p:nvCxnSpPr>
          <p:cNvPr id="12" name="Straight Connector 11"/>
          <p:cNvCxnSpPr/>
          <p:nvPr/>
        </p:nvCxnSpPr>
        <p:spPr>
          <a:xfrm flipV="1">
            <a:off x="5257800" y="2362200"/>
            <a:ext cx="838200" cy="3048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95600" y="685800"/>
            <a:ext cx="2743200" cy="1661993"/>
          </a:xfrm>
          <a:prstGeom prst="rect">
            <a:avLst/>
          </a:prstGeom>
          <a:noFill/>
        </p:spPr>
        <p:txBody>
          <a:bodyPr wrap="square" rtlCol="0">
            <a:spAutoFit/>
          </a:bodyPr>
          <a:lstStyle/>
          <a:p>
            <a:pPr algn="ctr"/>
            <a:r>
              <a:rPr lang="en-US" sz="2400" b="1" dirty="0" smtClean="0"/>
              <a:t>Helpful Information to Know</a:t>
            </a:r>
            <a:endParaRPr lang="en-US" dirty="0" smtClean="0"/>
          </a:p>
          <a:p>
            <a:pPr algn="ctr"/>
            <a:r>
              <a:rPr lang="en-US" i="1" u="sng" dirty="0" smtClean="0"/>
              <a:t>Cortex</a:t>
            </a:r>
            <a:r>
              <a:rPr lang="en-US" dirty="0" smtClean="0"/>
              <a:t> means outermost layer of brain, referred to as “gray matter”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Prefrontal Cortex</a:t>
            </a:r>
            <a:endParaRPr lang="en-US" dirty="0"/>
          </a:p>
        </p:txBody>
      </p:sp>
      <p:sp>
        <p:nvSpPr>
          <p:cNvPr id="3" name="Content Placeholder 2"/>
          <p:cNvSpPr>
            <a:spLocks noGrp="1"/>
          </p:cNvSpPr>
          <p:nvPr>
            <p:ph idx="1"/>
          </p:nvPr>
        </p:nvSpPr>
        <p:spPr/>
        <p:txBody>
          <a:bodyPr/>
          <a:lstStyle/>
          <a:p>
            <a:r>
              <a:rPr lang="en-US" dirty="0" smtClean="0"/>
              <a:t>Controls our planning of  complex </a:t>
            </a:r>
            <a:r>
              <a:rPr lang="en-US" dirty="0"/>
              <a:t>cognitive behavior, personality expression, decision making, and moderating social behavior</a:t>
            </a:r>
            <a:endParaRPr lang="en-US" dirty="0"/>
          </a:p>
        </p:txBody>
      </p:sp>
    </p:spTree>
    <p:extLst>
      <p:ext uri="{BB962C8B-B14F-4D97-AF65-F5344CB8AC3E}">
        <p14:creationId xmlns:p14="http://schemas.microsoft.com/office/powerpoint/2010/main" val="1393525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685800" y="457200"/>
            <a:ext cx="7772400" cy="685800"/>
          </a:xfrm>
          <a:noFill/>
          <a:ln>
            <a:miter lim="800000"/>
            <a:headEnd/>
            <a:tailEnd/>
          </a:ln>
        </p:spPr>
        <p:txBody>
          <a:bodyPr vert="horz" wrap="square" lIns="91440" tIns="45720" rIns="91440" bIns="45720" numCol="1" anchor="t" anchorCtr="0" compatLnSpc="1">
            <a:prstTxWarp prst="textNoShape">
              <a:avLst/>
            </a:prstTxWarp>
          </a:bodyPr>
          <a:lstStyle/>
          <a:p>
            <a:r>
              <a:rPr lang="en-US" sz="3600"/>
              <a:t>Lobes of the Brain (4)</a:t>
            </a:r>
            <a:endParaRPr lang="en-US"/>
          </a:p>
        </p:txBody>
      </p:sp>
      <p:sp>
        <p:nvSpPr>
          <p:cNvPr id="12291" name="Rectangle 3"/>
          <p:cNvSpPr>
            <a:spLocks noGrp="1" noChangeArrowheads="1"/>
          </p:cNvSpPr>
          <p:nvPr>
            <p:ph type="body" idx="1"/>
          </p:nvPr>
        </p:nvSpPr>
        <p:spPr bwMode="auto">
          <a:xfrm>
            <a:off x="685800" y="1371600"/>
            <a:ext cx="2743200" cy="2895600"/>
          </a:xfrm>
          <a:noFill/>
          <a:ln>
            <a:miter lim="800000"/>
            <a:headEnd/>
            <a:tailEnd/>
          </a:ln>
        </p:spPr>
        <p:txBody>
          <a:bodyPr vert="horz" wrap="square" lIns="91440" tIns="45720" rIns="91440" bIns="45720" numCol="1" anchor="t" anchorCtr="0" compatLnSpc="1">
            <a:prstTxWarp prst="textNoShape">
              <a:avLst/>
            </a:prstTxWarp>
          </a:bodyPr>
          <a:lstStyle/>
          <a:p>
            <a:r>
              <a:rPr lang="en-US" sz="3600"/>
              <a:t>Frontal</a:t>
            </a:r>
          </a:p>
          <a:p>
            <a:r>
              <a:rPr lang="en-US" sz="3600"/>
              <a:t>Parietal</a:t>
            </a:r>
          </a:p>
          <a:p>
            <a:r>
              <a:rPr lang="en-US" sz="3600"/>
              <a:t>Occipital</a:t>
            </a:r>
          </a:p>
          <a:p>
            <a:r>
              <a:rPr lang="en-US" sz="3600"/>
              <a:t>Temporal</a:t>
            </a:r>
          </a:p>
        </p:txBody>
      </p:sp>
      <p:pic>
        <p:nvPicPr>
          <p:cNvPr id="12292" name="Picture 4"/>
          <p:cNvPicPr>
            <a:picLocks noChangeAspect="1" noChangeArrowheads="1"/>
          </p:cNvPicPr>
          <p:nvPr/>
        </p:nvPicPr>
        <p:blipFill>
          <a:blip r:embed="rId2" cstate="print"/>
          <a:srcRect/>
          <a:stretch>
            <a:fillRect/>
          </a:stretch>
        </p:blipFill>
        <p:spPr bwMode="auto">
          <a:xfrm>
            <a:off x="3429000" y="1066800"/>
            <a:ext cx="5257800" cy="4659313"/>
          </a:xfrm>
          <a:prstGeom prst="rect">
            <a:avLst/>
          </a:prstGeom>
          <a:noFill/>
        </p:spPr>
      </p:pic>
      <p:sp>
        <p:nvSpPr>
          <p:cNvPr id="12293" name="Text Box 5"/>
          <p:cNvSpPr txBox="1">
            <a:spLocks noChangeArrowheads="1"/>
          </p:cNvSpPr>
          <p:nvPr/>
        </p:nvSpPr>
        <p:spPr bwMode="auto">
          <a:xfrm>
            <a:off x="457200" y="5791200"/>
            <a:ext cx="8305800" cy="641350"/>
          </a:xfrm>
          <a:prstGeom prst="rect">
            <a:avLst/>
          </a:prstGeom>
          <a:noFill/>
          <a:ln w="9525">
            <a:noFill/>
            <a:miter lim="800000"/>
            <a:headEnd/>
            <a:tailEnd/>
          </a:ln>
          <a:effectLst/>
        </p:spPr>
        <p:txBody>
          <a:bodyPr>
            <a:spAutoFit/>
          </a:bodyPr>
          <a:lstStyle/>
          <a:p>
            <a:pPr eaLnBrk="1" hangingPunct="1">
              <a:lnSpc>
                <a:spcPct val="90000"/>
              </a:lnSpc>
              <a:spcBef>
                <a:spcPct val="20000"/>
              </a:spcBef>
            </a:pPr>
            <a:r>
              <a:rPr lang="en-US" sz="2000"/>
              <a:t>*  Note:  Occasionally, the Insula is considered the fifth lobe.  It is located deep to the Temporal Lobe.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P spid="1229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685800" y="609600"/>
            <a:ext cx="7772400" cy="685800"/>
          </a:xfrm>
          <a:noFill/>
          <a:ln>
            <a:miter lim="800000"/>
            <a:headEnd/>
            <a:tailEnd/>
          </a:ln>
        </p:spPr>
        <p:txBody>
          <a:bodyPr vert="horz" wrap="square" lIns="91440" tIns="45720" rIns="91440" bIns="45720" numCol="1" anchor="t" anchorCtr="0" compatLnSpc="1">
            <a:prstTxWarp prst="textNoShape">
              <a:avLst/>
            </a:prstTxWarp>
          </a:bodyPr>
          <a:lstStyle/>
          <a:p>
            <a:r>
              <a:rPr lang="en-US" sz="3600" u="sng"/>
              <a:t>Lobes of the Brain - Frontal</a:t>
            </a:r>
            <a:endParaRPr lang="en-US" u="sng"/>
          </a:p>
        </p:txBody>
      </p:sp>
      <p:sp>
        <p:nvSpPr>
          <p:cNvPr id="13315" name="Rectangle 3"/>
          <p:cNvSpPr>
            <a:spLocks noGrp="1" noChangeArrowheads="1"/>
          </p:cNvSpPr>
          <p:nvPr>
            <p:ph type="body" idx="1"/>
          </p:nvPr>
        </p:nvSpPr>
        <p:spPr bwMode="auto">
          <a:xfrm>
            <a:off x="228600" y="1295400"/>
            <a:ext cx="8610600" cy="1219200"/>
          </a:xfrm>
          <a:noFill/>
          <a:ln>
            <a:miter lim="800000"/>
            <a:headEnd/>
            <a:tailEnd/>
          </a:ln>
        </p:spPr>
        <p:txBody>
          <a:bodyPr vert="horz" wrap="square" lIns="91440" tIns="45720" rIns="91440" bIns="45720" numCol="1" anchor="t" anchorCtr="0" compatLnSpc="1">
            <a:prstTxWarp prst="textNoShape">
              <a:avLst/>
            </a:prstTxWarp>
          </a:bodyPr>
          <a:lstStyle/>
          <a:p>
            <a:r>
              <a:rPr lang="en-US" sz="2800"/>
              <a:t>The Frontal Lobe of the brain is located deep to the Frontal Bone of the skull.</a:t>
            </a:r>
          </a:p>
        </p:txBody>
      </p:sp>
      <p:sp>
        <p:nvSpPr>
          <p:cNvPr id="13319" name="Freeform 7"/>
          <p:cNvSpPr>
            <a:spLocks/>
          </p:cNvSpPr>
          <p:nvPr/>
        </p:nvSpPr>
        <p:spPr bwMode="auto">
          <a:xfrm>
            <a:off x="8478838" y="3619500"/>
            <a:ext cx="325437" cy="1166813"/>
          </a:xfrm>
          <a:custGeom>
            <a:avLst/>
            <a:gdLst/>
            <a:ahLst/>
            <a:cxnLst>
              <a:cxn ang="0">
                <a:pos x="202" y="0"/>
              </a:cxn>
              <a:cxn ang="0">
                <a:pos x="196" y="19"/>
              </a:cxn>
              <a:cxn ang="0">
                <a:pos x="177" y="32"/>
              </a:cxn>
              <a:cxn ang="0">
                <a:pos x="139" y="126"/>
              </a:cxn>
              <a:cxn ang="0">
                <a:pos x="177" y="215"/>
              </a:cxn>
              <a:cxn ang="0">
                <a:pos x="190" y="234"/>
              </a:cxn>
              <a:cxn ang="0">
                <a:pos x="190" y="328"/>
              </a:cxn>
              <a:cxn ang="0">
                <a:pos x="152" y="385"/>
              </a:cxn>
              <a:cxn ang="0">
                <a:pos x="83" y="504"/>
              </a:cxn>
              <a:cxn ang="0">
                <a:pos x="51" y="586"/>
              </a:cxn>
              <a:cxn ang="0">
                <a:pos x="20" y="693"/>
              </a:cxn>
              <a:cxn ang="0">
                <a:pos x="13" y="712"/>
              </a:cxn>
              <a:cxn ang="0">
                <a:pos x="7" y="731"/>
              </a:cxn>
              <a:cxn ang="0">
                <a:pos x="45" y="725"/>
              </a:cxn>
            </a:cxnLst>
            <a:rect l="0" t="0" r="r" b="b"/>
            <a:pathLst>
              <a:path w="205" h="735">
                <a:moveTo>
                  <a:pt x="202" y="0"/>
                </a:moveTo>
                <a:cubicBezTo>
                  <a:pt x="200" y="6"/>
                  <a:pt x="200" y="13"/>
                  <a:pt x="196" y="19"/>
                </a:cubicBezTo>
                <a:cubicBezTo>
                  <a:pt x="191" y="25"/>
                  <a:pt x="180" y="25"/>
                  <a:pt x="177" y="32"/>
                </a:cubicBezTo>
                <a:cubicBezTo>
                  <a:pt x="158" y="61"/>
                  <a:pt x="160" y="96"/>
                  <a:pt x="139" y="126"/>
                </a:cubicBezTo>
                <a:cubicBezTo>
                  <a:pt x="149" y="163"/>
                  <a:pt x="154" y="180"/>
                  <a:pt x="177" y="215"/>
                </a:cubicBezTo>
                <a:cubicBezTo>
                  <a:pt x="181" y="221"/>
                  <a:pt x="190" y="234"/>
                  <a:pt x="190" y="234"/>
                </a:cubicBezTo>
                <a:cubicBezTo>
                  <a:pt x="201" y="269"/>
                  <a:pt x="205" y="271"/>
                  <a:pt x="190" y="328"/>
                </a:cubicBezTo>
                <a:cubicBezTo>
                  <a:pt x="185" y="344"/>
                  <a:pt x="161" y="367"/>
                  <a:pt x="152" y="385"/>
                </a:cubicBezTo>
                <a:cubicBezTo>
                  <a:pt x="131" y="424"/>
                  <a:pt x="107" y="467"/>
                  <a:pt x="83" y="504"/>
                </a:cubicBezTo>
                <a:cubicBezTo>
                  <a:pt x="74" y="536"/>
                  <a:pt x="66" y="555"/>
                  <a:pt x="51" y="586"/>
                </a:cubicBezTo>
                <a:cubicBezTo>
                  <a:pt x="35" y="617"/>
                  <a:pt x="31" y="659"/>
                  <a:pt x="20" y="693"/>
                </a:cubicBezTo>
                <a:cubicBezTo>
                  <a:pt x="17" y="699"/>
                  <a:pt x="15" y="705"/>
                  <a:pt x="13" y="712"/>
                </a:cubicBezTo>
                <a:cubicBezTo>
                  <a:pt x="11" y="718"/>
                  <a:pt x="0" y="728"/>
                  <a:pt x="7" y="731"/>
                </a:cubicBezTo>
                <a:cubicBezTo>
                  <a:pt x="18" y="735"/>
                  <a:pt x="45" y="725"/>
                  <a:pt x="45" y="725"/>
                </a:cubicBezTo>
              </a:path>
            </a:pathLst>
          </a:custGeom>
          <a:noFill/>
          <a:ln w="9525">
            <a:solidFill>
              <a:schemeClr val="tx1"/>
            </a:solidFill>
            <a:round/>
            <a:headEnd/>
            <a:tailEnd/>
          </a:ln>
          <a:effectLst/>
        </p:spPr>
        <p:txBody>
          <a:bodyPr wrap="none" anchor="ctr"/>
          <a:lstStyle/>
          <a:p>
            <a:endParaRPr lang="en-US"/>
          </a:p>
        </p:txBody>
      </p:sp>
      <p:pic>
        <p:nvPicPr>
          <p:cNvPr id="13320" name="Picture 8"/>
          <p:cNvPicPr>
            <a:picLocks noChangeAspect="1" noChangeArrowheads="1"/>
          </p:cNvPicPr>
          <p:nvPr/>
        </p:nvPicPr>
        <p:blipFill>
          <a:blip r:embed="rId2" cstate="print"/>
          <a:srcRect r="44313" b="30000"/>
          <a:stretch>
            <a:fillRect/>
          </a:stretch>
        </p:blipFill>
        <p:spPr bwMode="auto">
          <a:xfrm>
            <a:off x="5257800" y="3200400"/>
            <a:ext cx="3589338" cy="3370263"/>
          </a:xfrm>
          <a:prstGeom prst="rect">
            <a:avLst/>
          </a:prstGeom>
          <a:noFill/>
        </p:spPr>
      </p:pic>
      <p:sp>
        <p:nvSpPr>
          <p:cNvPr id="13324" name="Rectangle 12"/>
          <p:cNvSpPr>
            <a:spLocks noChangeArrowheads="1"/>
          </p:cNvSpPr>
          <p:nvPr/>
        </p:nvSpPr>
        <p:spPr bwMode="auto">
          <a:xfrm>
            <a:off x="609600" y="5943600"/>
            <a:ext cx="2606675" cy="336550"/>
          </a:xfrm>
          <a:prstGeom prst="rect">
            <a:avLst/>
          </a:prstGeom>
          <a:noFill/>
          <a:ln w="9525">
            <a:noFill/>
            <a:miter lim="800000"/>
            <a:headEnd/>
            <a:tailEnd/>
          </a:ln>
          <a:effectLst/>
        </p:spPr>
        <p:txBody>
          <a:bodyPr wrap="none">
            <a:spAutoFit/>
          </a:bodyPr>
          <a:lstStyle/>
          <a:p>
            <a:r>
              <a:rPr lang="en-US" sz="1600"/>
              <a:t>(Investigation: Phineas Gage)</a:t>
            </a:r>
          </a:p>
        </p:txBody>
      </p:sp>
      <p:sp>
        <p:nvSpPr>
          <p:cNvPr id="13326" name="Text Box 14"/>
          <p:cNvSpPr txBox="1">
            <a:spLocks noChangeArrowheads="1"/>
          </p:cNvSpPr>
          <p:nvPr/>
        </p:nvSpPr>
        <p:spPr bwMode="auto">
          <a:xfrm>
            <a:off x="228600" y="2438400"/>
            <a:ext cx="8686800" cy="519113"/>
          </a:xfrm>
          <a:prstGeom prst="rect">
            <a:avLst/>
          </a:prstGeom>
          <a:noFill/>
          <a:ln w="9525">
            <a:noFill/>
            <a:miter lim="800000"/>
            <a:headEnd/>
            <a:tailEnd/>
          </a:ln>
          <a:effectLst/>
        </p:spPr>
        <p:txBody>
          <a:bodyPr>
            <a:spAutoFit/>
          </a:bodyPr>
          <a:lstStyle/>
          <a:p>
            <a:pPr>
              <a:buFontTx/>
              <a:buChar char="•"/>
            </a:pPr>
            <a:r>
              <a:rPr lang="en-US" sz="2800"/>
              <a:t>   </a:t>
            </a:r>
            <a:r>
              <a:rPr lang="en-US" sz="2700"/>
              <a:t>It plays an integral role in the following functions/actions:</a:t>
            </a:r>
          </a:p>
        </p:txBody>
      </p:sp>
      <p:sp>
        <p:nvSpPr>
          <p:cNvPr id="13327" name="Text Box 15"/>
          <p:cNvSpPr txBox="1">
            <a:spLocks noChangeArrowheads="1"/>
          </p:cNvSpPr>
          <p:nvPr/>
        </p:nvSpPr>
        <p:spPr bwMode="auto">
          <a:xfrm>
            <a:off x="609600" y="3124200"/>
            <a:ext cx="3505200" cy="457200"/>
          </a:xfrm>
          <a:prstGeom prst="rect">
            <a:avLst/>
          </a:prstGeom>
          <a:noFill/>
          <a:ln w="9525">
            <a:noFill/>
            <a:miter lim="800000"/>
            <a:headEnd/>
            <a:tailEnd/>
          </a:ln>
          <a:effectLst/>
        </p:spPr>
        <p:txBody>
          <a:bodyPr>
            <a:spAutoFit/>
          </a:bodyPr>
          <a:lstStyle/>
          <a:p>
            <a:pPr lvl="1"/>
            <a:r>
              <a:rPr lang="en-US"/>
              <a:t>-  Memory Formation</a:t>
            </a:r>
          </a:p>
        </p:txBody>
      </p:sp>
      <p:sp>
        <p:nvSpPr>
          <p:cNvPr id="13328" name="Text Box 16"/>
          <p:cNvSpPr txBox="1">
            <a:spLocks noChangeArrowheads="1"/>
          </p:cNvSpPr>
          <p:nvPr/>
        </p:nvSpPr>
        <p:spPr bwMode="auto">
          <a:xfrm>
            <a:off x="609600" y="3657600"/>
            <a:ext cx="3200400" cy="457200"/>
          </a:xfrm>
          <a:prstGeom prst="rect">
            <a:avLst/>
          </a:prstGeom>
          <a:noFill/>
          <a:ln w="9525">
            <a:noFill/>
            <a:miter lim="800000"/>
            <a:headEnd/>
            <a:tailEnd/>
          </a:ln>
          <a:effectLst/>
        </p:spPr>
        <p:txBody>
          <a:bodyPr>
            <a:spAutoFit/>
          </a:bodyPr>
          <a:lstStyle/>
          <a:p>
            <a:pPr lvl="1"/>
            <a:r>
              <a:rPr lang="en-US"/>
              <a:t>-  Emotions</a:t>
            </a:r>
          </a:p>
        </p:txBody>
      </p:sp>
      <p:sp>
        <p:nvSpPr>
          <p:cNvPr id="13329" name="Text Box 17"/>
          <p:cNvSpPr txBox="1">
            <a:spLocks noChangeArrowheads="1"/>
          </p:cNvSpPr>
          <p:nvPr/>
        </p:nvSpPr>
        <p:spPr bwMode="auto">
          <a:xfrm>
            <a:off x="609600" y="4191000"/>
            <a:ext cx="4419600" cy="457200"/>
          </a:xfrm>
          <a:prstGeom prst="rect">
            <a:avLst/>
          </a:prstGeom>
          <a:noFill/>
          <a:ln w="9525">
            <a:noFill/>
            <a:miter lim="800000"/>
            <a:headEnd/>
            <a:tailEnd/>
          </a:ln>
          <a:effectLst/>
        </p:spPr>
        <p:txBody>
          <a:bodyPr>
            <a:spAutoFit/>
          </a:bodyPr>
          <a:lstStyle/>
          <a:p>
            <a:pPr lvl="1"/>
            <a:r>
              <a:rPr lang="en-US"/>
              <a:t>-  Decision Making/Reasoning </a:t>
            </a:r>
          </a:p>
        </p:txBody>
      </p:sp>
      <p:sp>
        <p:nvSpPr>
          <p:cNvPr id="13330" name="Text Box 18"/>
          <p:cNvSpPr txBox="1">
            <a:spLocks noChangeArrowheads="1"/>
          </p:cNvSpPr>
          <p:nvPr/>
        </p:nvSpPr>
        <p:spPr bwMode="auto">
          <a:xfrm>
            <a:off x="609600" y="4724400"/>
            <a:ext cx="2895600" cy="457200"/>
          </a:xfrm>
          <a:prstGeom prst="rect">
            <a:avLst/>
          </a:prstGeom>
          <a:noFill/>
          <a:ln w="9525">
            <a:noFill/>
            <a:miter lim="800000"/>
            <a:headEnd/>
            <a:tailEnd/>
          </a:ln>
          <a:effectLst/>
        </p:spPr>
        <p:txBody>
          <a:bodyPr>
            <a:spAutoFit/>
          </a:bodyPr>
          <a:lstStyle/>
          <a:p>
            <a:pPr lvl="1"/>
            <a:r>
              <a:rPr lang="en-US" dirty="0"/>
              <a:t>-  Personality</a:t>
            </a:r>
          </a:p>
        </p:txBody>
      </p:sp>
      <p:sp>
        <p:nvSpPr>
          <p:cNvPr id="13332" name="AutoShape 20">
            <a:hlinkClick r:id="rId3" action="ppaction://hlinksldjump" highlightClick="1"/>
          </p:cNvPr>
          <p:cNvSpPr>
            <a:spLocks noChangeArrowheads="1"/>
          </p:cNvSpPr>
          <p:nvPr/>
        </p:nvSpPr>
        <p:spPr bwMode="auto">
          <a:xfrm>
            <a:off x="609600" y="5943600"/>
            <a:ext cx="2819400" cy="457200"/>
          </a:xfrm>
          <a:prstGeom prst="actionButtonBlank">
            <a:avLst/>
          </a:prstGeom>
          <a:solidFill>
            <a:srgbClr val="E6E6E6"/>
          </a:solidFill>
          <a:ln w="9525">
            <a:solidFill>
              <a:schemeClr val="tx1"/>
            </a:solidFill>
            <a:miter lim="800000"/>
            <a:headEnd/>
            <a:tailEnd/>
          </a:ln>
          <a:effectLst/>
        </p:spPr>
        <p:txBody>
          <a:bodyPr wrap="none" anchor="ctr"/>
          <a:lstStyle/>
          <a:p>
            <a:pPr algn="ctr"/>
            <a:r>
              <a:rPr lang="en-US" sz="1800">
                <a:solidFill>
                  <a:srgbClr val="BA0000"/>
                </a:solidFill>
              </a:rPr>
              <a:t>Investigation (Phineas Gage)</a:t>
            </a:r>
            <a:endParaRPr lang="en-US"/>
          </a:p>
        </p:txBody>
      </p:sp>
      <p:sp>
        <p:nvSpPr>
          <p:cNvPr id="13" name="TextBox 12"/>
          <p:cNvSpPr txBox="1"/>
          <p:nvPr/>
        </p:nvSpPr>
        <p:spPr>
          <a:xfrm>
            <a:off x="1066800" y="5257800"/>
            <a:ext cx="2667000" cy="369332"/>
          </a:xfrm>
          <a:prstGeom prst="rect">
            <a:avLst/>
          </a:prstGeom>
          <a:noFill/>
        </p:spPr>
        <p:txBody>
          <a:bodyPr wrap="square" rtlCol="0">
            <a:spAutoFit/>
          </a:bodyPr>
          <a:lstStyle/>
          <a:p>
            <a:r>
              <a:rPr lang="en-US" dirty="0" smtClean="0"/>
              <a:t>-  Voluntary Movements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26"/>
                                        </p:tgtEl>
                                        <p:attrNameLst>
                                          <p:attrName>style.visibility</p:attrName>
                                        </p:attrNameLst>
                                      </p:cBhvr>
                                      <p:to>
                                        <p:strVal val="visible"/>
                                      </p:to>
                                    </p:set>
                                    <p:anim calcmode="lin" valueType="num">
                                      <p:cBhvr additive="base">
                                        <p:cTn id="13" dur="500" fill="hold"/>
                                        <p:tgtEl>
                                          <p:spTgt spid="13326"/>
                                        </p:tgtEl>
                                        <p:attrNameLst>
                                          <p:attrName>ppt_x</p:attrName>
                                        </p:attrNameLst>
                                      </p:cBhvr>
                                      <p:tavLst>
                                        <p:tav tm="0">
                                          <p:val>
                                            <p:strVal val="1+#ppt_w/2"/>
                                          </p:val>
                                        </p:tav>
                                        <p:tav tm="100000">
                                          <p:val>
                                            <p:strVal val="#ppt_x"/>
                                          </p:val>
                                        </p:tav>
                                      </p:tavLst>
                                    </p:anim>
                                    <p:anim calcmode="lin" valueType="num">
                                      <p:cBhvr additive="base">
                                        <p:cTn id="14" dur="500" fill="hold"/>
                                        <p:tgtEl>
                                          <p:spTgt spid="133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327"/>
                                        </p:tgtEl>
                                        <p:attrNameLst>
                                          <p:attrName>style.visibility</p:attrName>
                                        </p:attrNameLst>
                                      </p:cBhvr>
                                      <p:to>
                                        <p:strVal val="visible"/>
                                      </p:to>
                                    </p:set>
                                    <p:anim calcmode="lin" valueType="num">
                                      <p:cBhvr additive="base">
                                        <p:cTn id="19" dur="500" fill="hold"/>
                                        <p:tgtEl>
                                          <p:spTgt spid="13327"/>
                                        </p:tgtEl>
                                        <p:attrNameLst>
                                          <p:attrName>ppt_x</p:attrName>
                                        </p:attrNameLst>
                                      </p:cBhvr>
                                      <p:tavLst>
                                        <p:tav tm="0">
                                          <p:val>
                                            <p:strVal val="1+#ppt_w/2"/>
                                          </p:val>
                                        </p:tav>
                                        <p:tav tm="100000">
                                          <p:val>
                                            <p:strVal val="#ppt_x"/>
                                          </p:val>
                                        </p:tav>
                                      </p:tavLst>
                                    </p:anim>
                                    <p:anim calcmode="lin" valueType="num">
                                      <p:cBhvr additive="base">
                                        <p:cTn id="20" dur="500" fill="hold"/>
                                        <p:tgtEl>
                                          <p:spTgt spid="1332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328"/>
                                        </p:tgtEl>
                                        <p:attrNameLst>
                                          <p:attrName>style.visibility</p:attrName>
                                        </p:attrNameLst>
                                      </p:cBhvr>
                                      <p:to>
                                        <p:strVal val="visible"/>
                                      </p:to>
                                    </p:set>
                                    <p:anim calcmode="lin" valueType="num">
                                      <p:cBhvr additive="base">
                                        <p:cTn id="25" dur="500" fill="hold"/>
                                        <p:tgtEl>
                                          <p:spTgt spid="13328"/>
                                        </p:tgtEl>
                                        <p:attrNameLst>
                                          <p:attrName>ppt_x</p:attrName>
                                        </p:attrNameLst>
                                      </p:cBhvr>
                                      <p:tavLst>
                                        <p:tav tm="0">
                                          <p:val>
                                            <p:strVal val="1+#ppt_w/2"/>
                                          </p:val>
                                        </p:tav>
                                        <p:tav tm="100000">
                                          <p:val>
                                            <p:strVal val="#ppt_x"/>
                                          </p:val>
                                        </p:tav>
                                      </p:tavLst>
                                    </p:anim>
                                    <p:anim calcmode="lin" valueType="num">
                                      <p:cBhvr additive="base">
                                        <p:cTn id="26" dur="500" fill="hold"/>
                                        <p:tgtEl>
                                          <p:spTgt spid="1332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3329"/>
                                        </p:tgtEl>
                                        <p:attrNameLst>
                                          <p:attrName>style.visibility</p:attrName>
                                        </p:attrNameLst>
                                      </p:cBhvr>
                                      <p:to>
                                        <p:strVal val="visible"/>
                                      </p:to>
                                    </p:set>
                                    <p:anim calcmode="lin" valueType="num">
                                      <p:cBhvr additive="base">
                                        <p:cTn id="31" dur="500" fill="hold"/>
                                        <p:tgtEl>
                                          <p:spTgt spid="13329"/>
                                        </p:tgtEl>
                                        <p:attrNameLst>
                                          <p:attrName>ppt_x</p:attrName>
                                        </p:attrNameLst>
                                      </p:cBhvr>
                                      <p:tavLst>
                                        <p:tav tm="0">
                                          <p:val>
                                            <p:strVal val="1+#ppt_w/2"/>
                                          </p:val>
                                        </p:tav>
                                        <p:tav tm="100000">
                                          <p:val>
                                            <p:strVal val="#ppt_x"/>
                                          </p:val>
                                        </p:tav>
                                      </p:tavLst>
                                    </p:anim>
                                    <p:anim calcmode="lin" valueType="num">
                                      <p:cBhvr additive="base">
                                        <p:cTn id="32" dur="500" fill="hold"/>
                                        <p:tgtEl>
                                          <p:spTgt spid="1332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3330"/>
                                        </p:tgtEl>
                                        <p:attrNameLst>
                                          <p:attrName>style.visibility</p:attrName>
                                        </p:attrNameLst>
                                      </p:cBhvr>
                                      <p:to>
                                        <p:strVal val="visible"/>
                                      </p:to>
                                    </p:set>
                                    <p:anim calcmode="lin" valueType="num">
                                      <p:cBhvr additive="base">
                                        <p:cTn id="37" dur="500" fill="hold"/>
                                        <p:tgtEl>
                                          <p:spTgt spid="13330"/>
                                        </p:tgtEl>
                                        <p:attrNameLst>
                                          <p:attrName>ppt_x</p:attrName>
                                        </p:attrNameLst>
                                      </p:cBhvr>
                                      <p:tavLst>
                                        <p:tav tm="0">
                                          <p:val>
                                            <p:strVal val="1+#ppt_w/2"/>
                                          </p:val>
                                        </p:tav>
                                        <p:tav tm="100000">
                                          <p:val>
                                            <p:strVal val="#ppt_x"/>
                                          </p:val>
                                        </p:tav>
                                      </p:tavLst>
                                    </p:anim>
                                    <p:anim calcmode="lin" valueType="num">
                                      <p:cBhvr additive="base">
                                        <p:cTn id="38" dur="500" fill="hold"/>
                                        <p:tgtEl>
                                          <p:spTgt spid="13330"/>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4" grpId="0"/>
      <p:bldP spid="13326" grpId="0"/>
      <p:bldP spid="13327" grpId="0"/>
      <p:bldP spid="13328" grpId="0"/>
      <p:bldP spid="13329" grpId="0"/>
      <p:bldP spid="1333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817</TotalTime>
  <Words>828</Words>
  <Application>Microsoft Office PowerPoint</Application>
  <PresentationFormat>On-screen Show (4:3)</PresentationFormat>
  <Paragraphs>71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Prefrontal Cortex</vt:lpstr>
      <vt:lpstr>Lobes of the Brain (4)</vt:lpstr>
      <vt:lpstr>Lobes of the Brain - Frontal</vt:lpstr>
      <vt:lpstr>Lobes of the Brain - Parietal Lobe</vt:lpstr>
      <vt:lpstr>Lobes of the Brain – Temporal Lobe</vt:lpstr>
      <vt:lpstr>Lobes of the Brain – Occipital Lobe</vt:lpstr>
      <vt:lpstr>PowerPoint Presentation</vt:lpstr>
      <vt:lpstr>PowerPoint Presentation</vt:lpstr>
      <vt:lpstr>PowerPoint Presentation</vt:lpstr>
    </vt:vector>
  </TitlesOfParts>
  <Company>School District of Holmen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sdhsuper</dc:creator>
  <cp:lastModifiedBy>sdhsuper</cp:lastModifiedBy>
  <cp:revision>25</cp:revision>
  <dcterms:created xsi:type="dcterms:W3CDTF">2011-12-01T13:36:07Z</dcterms:created>
  <dcterms:modified xsi:type="dcterms:W3CDTF">2013-11-25T19:06:44Z</dcterms:modified>
</cp:coreProperties>
</file>